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77" r:id="rId3"/>
    <p:sldId id="257" r:id="rId4"/>
    <p:sldId id="270" r:id="rId5"/>
    <p:sldId id="271" r:id="rId6"/>
    <p:sldId id="272" r:id="rId7"/>
    <p:sldId id="264" r:id="rId8"/>
    <p:sldId id="258" r:id="rId9"/>
    <p:sldId id="260" r:id="rId10"/>
    <p:sldId id="275" r:id="rId11"/>
    <p:sldId id="273" r:id="rId12"/>
    <p:sldId id="278" r:id="rId13"/>
    <p:sldId id="274" r:id="rId14"/>
    <p:sldId id="279"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FDE"/>
    <a:srgbClr val="041B70"/>
    <a:srgbClr val="E0123A"/>
    <a:srgbClr val="FCE64B"/>
    <a:srgbClr val="2E6D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8" name="Image 7" descr="Une image contenant capture d’écran, Graphique, graphisme, conception&#10;&#10;Le contenu généré par l’IA peut être incorrect.">
            <a:extLst>
              <a:ext uri="{FF2B5EF4-FFF2-40B4-BE49-F238E27FC236}">
                <a16:creationId xmlns:a16="http://schemas.microsoft.com/office/drawing/2014/main" id="{1B9CA176-92D7-F639-D442-28CE1AAFA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Image 9" descr="Une image contenant Police, Graphique, texte, capture d’écran&#10;&#10;Le contenu généré par l’IA peut être incorrect.">
            <a:extLst>
              <a:ext uri="{FF2B5EF4-FFF2-40B4-BE49-F238E27FC236}">
                <a16:creationId xmlns:a16="http://schemas.microsoft.com/office/drawing/2014/main" id="{DD649004-A6B0-1BDA-0514-A91CA695DE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392" y="6107744"/>
            <a:ext cx="2675215" cy="557932"/>
          </a:xfrm>
          <a:prstGeom prst="rect">
            <a:avLst/>
          </a:prstGeom>
        </p:spPr>
      </p:pic>
    </p:spTree>
    <p:extLst>
      <p:ext uri="{BB962C8B-B14F-4D97-AF65-F5344CB8AC3E}">
        <p14:creationId xmlns:p14="http://schemas.microsoft.com/office/powerpoint/2010/main" val="3746966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C7222D-7E35-4DEE-B98F-6948945391B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6E7F93C-9F09-450A-A203-C0422A03FF95}"/>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B41C971-384E-4F68-983F-A2D136F966F3}"/>
              </a:ext>
            </a:extLst>
          </p:cNvPr>
          <p:cNvSpPr>
            <a:spLocks noGrp="1"/>
          </p:cNvSpPr>
          <p:nvPr>
            <p:ph type="dt" sz="half" idx="10"/>
          </p:nvPr>
        </p:nvSpPr>
        <p:spPr/>
        <p:txBody>
          <a:bodyPr/>
          <a:lstStyle/>
          <a:p>
            <a:fld id="{E7BD50CD-9041-45D1-8EB3-A24197F14E7B}" type="datetimeFigureOut">
              <a:rPr lang="fr-FR" smtClean="0"/>
              <a:t>12/05/2025</a:t>
            </a:fld>
            <a:endParaRPr lang="fr-FR"/>
          </a:p>
        </p:txBody>
      </p:sp>
      <p:sp>
        <p:nvSpPr>
          <p:cNvPr id="5" name="Espace réservé du pied de page 4">
            <a:extLst>
              <a:ext uri="{FF2B5EF4-FFF2-40B4-BE49-F238E27FC236}">
                <a16:creationId xmlns:a16="http://schemas.microsoft.com/office/drawing/2014/main" id="{162023A2-1415-4583-BB23-D2F4D168492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318FFFF-71FD-4A1E-990F-5102CEFA3349}"/>
              </a:ext>
            </a:extLst>
          </p:cNvPr>
          <p:cNvSpPr>
            <a:spLocks noGrp="1"/>
          </p:cNvSpPr>
          <p:nvPr>
            <p:ph type="sldNum" sz="quarter" idx="12"/>
          </p:nvPr>
        </p:nvSpPr>
        <p:spPr/>
        <p:txBody>
          <a:bodyPr/>
          <a:lstStyle/>
          <a:p>
            <a:fld id="{FB7EB639-2C95-4657-B142-D3521B9C520D}" type="slidenum">
              <a:rPr lang="fr-FR" smtClean="0"/>
              <a:t>‹N°›</a:t>
            </a:fld>
            <a:endParaRPr lang="fr-FR"/>
          </a:p>
        </p:txBody>
      </p:sp>
    </p:spTree>
    <p:extLst>
      <p:ext uri="{BB962C8B-B14F-4D97-AF65-F5344CB8AC3E}">
        <p14:creationId xmlns:p14="http://schemas.microsoft.com/office/powerpoint/2010/main" val="868357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735DE19-4945-4E74-8933-D95BFD7867A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8481B97-6F21-4FC0-86CB-720C5F684C8B}"/>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A81A805-3D90-4A0D-9649-4CFA84C012AA}"/>
              </a:ext>
            </a:extLst>
          </p:cNvPr>
          <p:cNvSpPr>
            <a:spLocks noGrp="1"/>
          </p:cNvSpPr>
          <p:nvPr>
            <p:ph type="dt" sz="half" idx="10"/>
          </p:nvPr>
        </p:nvSpPr>
        <p:spPr/>
        <p:txBody>
          <a:bodyPr/>
          <a:lstStyle/>
          <a:p>
            <a:fld id="{E7BD50CD-9041-45D1-8EB3-A24197F14E7B}" type="datetimeFigureOut">
              <a:rPr lang="fr-FR" smtClean="0"/>
              <a:t>12/05/2025</a:t>
            </a:fld>
            <a:endParaRPr lang="fr-FR"/>
          </a:p>
        </p:txBody>
      </p:sp>
      <p:sp>
        <p:nvSpPr>
          <p:cNvPr id="5" name="Espace réservé du pied de page 4">
            <a:extLst>
              <a:ext uri="{FF2B5EF4-FFF2-40B4-BE49-F238E27FC236}">
                <a16:creationId xmlns:a16="http://schemas.microsoft.com/office/drawing/2014/main" id="{3F833F35-DC2E-432C-8BA6-D243BD96740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E1B9A6-C573-4C99-80F4-16912EEF7503}"/>
              </a:ext>
            </a:extLst>
          </p:cNvPr>
          <p:cNvSpPr>
            <a:spLocks noGrp="1"/>
          </p:cNvSpPr>
          <p:nvPr>
            <p:ph type="sldNum" sz="quarter" idx="12"/>
          </p:nvPr>
        </p:nvSpPr>
        <p:spPr/>
        <p:txBody>
          <a:bodyPr/>
          <a:lstStyle/>
          <a:p>
            <a:fld id="{FB7EB639-2C95-4657-B142-D3521B9C520D}" type="slidenum">
              <a:rPr lang="fr-FR" smtClean="0"/>
              <a:t>‹N°›</a:t>
            </a:fld>
            <a:endParaRPr lang="fr-FR"/>
          </a:p>
        </p:txBody>
      </p:sp>
    </p:spTree>
    <p:extLst>
      <p:ext uri="{BB962C8B-B14F-4D97-AF65-F5344CB8AC3E}">
        <p14:creationId xmlns:p14="http://schemas.microsoft.com/office/powerpoint/2010/main" val="3451317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8" name="Image 7" descr="Une image contenant capture d’écran, Graphique, graphisme, conception&#10;&#10;Le contenu généré par l’IA peut être incorrect.">
            <a:extLst>
              <a:ext uri="{FF2B5EF4-FFF2-40B4-BE49-F238E27FC236}">
                <a16:creationId xmlns:a16="http://schemas.microsoft.com/office/drawing/2014/main" id="{6647EF84-3F34-F48B-2A85-8E05E0EEEE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6287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EC570E-3B6A-4497-A67B-9D2F6EFBED0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F25613C-C1DE-408B-A093-57A4BDC3E6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171EC9B2-197D-45C7-875E-DE019F3D8421}"/>
              </a:ext>
            </a:extLst>
          </p:cNvPr>
          <p:cNvSpPr>
            <a:spLocks noGrp="1"/>
          </p:cNvSpPr>
          <p:nvPr>
            <p:ph type="dt" sz="half" idx="10"/>
          </p:nvPr>
        </p:nvSpPr>
        <p:spPr/>
        <p:txBody>
          <a:bodyPr/>
          <a:lstStyle/>
          <a:p>
            <a:fld id="{E7BD50CD-9041-45D1-8EB3-A24197F14E7B}" type="datetimeFigureOut">
              <a:rPr lang="fr-FR" smtClean="0"/>
              <a:t>12/05/2025</a:t>
            </a:fld>
            <a:endParaRPr lang="fr-FR"/>
          </a:p>
        </p:txBody>
      </p:sp>
      <p:sp>
        <p:nvSpPr>
          <p:cNvPr id="5" name="Espace réservé du pied de page 4">
            <a:extLst>
              <a:ext uri="{FF2B5EF4-FFF2-40B4-BE49-F238E27FC236}">
                <a16:creationId xmlns:a16="http://schemas.microsoft.com/office/drawing/2014/main" id="{5BCC4074-CE1E-4637-9552-0C112B19114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9B4472A-6BE5-4A98-9BAF-CE79134BC59C}"/>
              </a:ext>
            </a:extLst>
          </p:cNvPr>
          <p:cNvSpPr>
            <a:spLocks noGrp="1"/>
          </p:cNvSpPr>
          <p:nvPr>
            <p:ph type="sldNum" sz="quarter" idx="12"/>
          </p:nvPr>
        </p:nvSpPr>
        <p:spPr/>
        <p:txBody>
          <a:bodyPr/>
          <a:lstStyle/>
          <a:p>
            <a:fld id="{FB7EB639-2C95-4657-B142-D3521B9C520D}" type="slidenum">
              <a:rPr lang="fr-FR" smtClean="0"/>
              <a:t>‹N°›</a:t>
            </a:fld>
            <a:endParaRPr lang="fr-FR"/>
          </a:p>
        </p:txBody>
      </p:sp>
    </p:spTree>
    <p:extLst>
      <p:ext uri="{BB962C8B-B14F-4D97-AF65-F5344CB8AC3E}">
        <p14:creationId xmlns:p14="http://schemas.microsoft.com/office/powerpoint/2010/main" val="1279257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CF1DB3-7305-4433-9B4D-ED61197E5AC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DFCC135-59CD-4ACD-83EC-713E0FEFED2A}"/>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71B879E-D36F-4D68-8959-119C57B1B1F1}"/>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C515E4F-2476-4D88-B5AE-03C5774285CE}"/>
              </a:ext>
            </a:extLst>
          </p:cNvPr>
          <p:cNvSpPr>
            <a:spLocks noGrp="1"/>
          </p:cNvSpPr>
          <p:nvPr>
            <p:ph type="dt" sz="half" idx="10"/>
          </p:nvPr>
        </p:nvSpPr>
        <p:spPr/>
        <p:txBody>
          <a:bodyPr/>
          <a:lstStyle/>
          <a:p>
            <a:fld id="{E7BD50CD-9041-45D1-8EB3-A24197F14E7B}" type="datetimeFigureOut">
              <a:rPr lang="fr-FR" smtClean="0"/>
              <a:t>12/05/2025</a:t>
            </a:fld>
            <a:endParaRPr lang="fr-FR"/>
          </a:p>
        </p:txBody>
      </p:sp>
      <p:sp>
        <p:nvSpPr>
          <p:cNvPr id="6" name="Espace réservé du pied de page 5">
            <a:extLst>
              <a:ext uri="{FF2B5EF4-FFF2-40B4-BE49-F238E27FC236}">
                <a16:creationId xmlns:a16="http://schemas.microsoft.com/office/drawing/2014/main" id="{5BF60ADA-2413-4E5E-8832-267E48A0D28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17288B9-B36C-4017-9616-25C1A40C5E91}"/>
              </a:ext>
            </a:extLst>
          </p:cNvPr>
          <p:cNvSpPr>
            <a:spLocks noGrp="1"/>
          </p:cNvSpPr>
          <p:nvPr>
            <p:ph type="sldNum" sz="quarter" idx="12"/>
          </p:nvPr>
        </p:nvSpPr>
        <p:spPr/>
        <p:txBody>
          <a:bodyPr/>
          <a:lstStyle/>
          <a:p>
            <a:fld id="{FB7EB639-2C95-4657-B142-D3521B9C520D}" type="slidenum">
              <a:rPr lang="fr-FR" smtClean="0"/>
              <a:t>‹N°›</a:t>
            </a:fld>
            <a:endParaRPr lang="fr-FR"/>
          </a:p>
        </p:txBody>
      </p:sp>
    </p:spTree>
    <p:extLst>
      <p:ext uri="{BB962C8B-B14F-4D97-AF65-F5344CB8AC3E}">
        <p14:creationId xmlns:p14="http://schemas.microsoft.com/office/powerpoint/2010/main" val="3335270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A2E2AE-0F93-4F9F-A274-6A1BAB9DE03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8357713-0A6A-473B-A8A3-F877292305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A2D186E3-00BA-4CD6-8740-BC3AC55C10E5}"/>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55269B5-D65B-4BC1-ADA4-10B8352F44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2199A63A-634E-488E-90CE-EB95252908E1}"/>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7549A7E-127D-4DA4-9579-AAA9ABF00946}"/>
              </a:ext>
            </a:extLst>
          </p:cNvPr>
          <p:cNvSpPr>
            <a:spLocks noGrp="1"/>
          </p:cNvSpPr>
          <p:nvPr>
            <p:ph type="dt" sz="half" idx="10"/>
          </p:nvPr>
        </p:nvSpPr>
        <p:spPr/>
        <p:txBody>
          <a:bodyPr/>
          <a:lstStyle/>
          <a:p>
            <a:fld id="{E7BD50CD-9041-45D1-8EB3-A24197F14E7B}" type="datetimeFigureOut">
              <a:rPr lang="fr-FR" smtClean="0"/>
              <a:t>12/05/2025</a:t>
            </a:fld>
            <a:endParaRPr lang="fr-FR"/>
          </a:p>
        </p:txBody>
      </p:sp>
      <p:sp>
        <p:nvSpPr>
          <p:cNvPr id="8" name="Espace réservé du pied de page 7">
            <a:extLst>
              <a:ext uri="{FF2B5EF4-FFF2-40B4-BE49-F238E27FC236}">
                <a16:creationId xmlns:a16="http://schemas.microsoft.com/office/drawing/2014/main" id="{9D5C928C-AF4C-4DD7-8DBF-6C59AF85592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E0FF9F1-8975-4309-A223-E95581C8F718}"/>
              </a:ext>
            </a:extLst>
          </p:cNvPr>
          <p:cNvSpPr>
            <a:spLocks noGrp="1"/>
          </p:cNvSpPr>
          <p:nvPr>
            <p:ph type="sldNum" sz="quarter" idx="12"/>
          </p:nvPr>
        </p:nvSpPr>
        <p:spPr/>
        <p:txBody>
          <a:bodyPr/>
          <a:lstStyle/>
          <a:p>
            <a:fld id="{FB7EB639-2C95-4657-B142-D3521B9C520D}" type="slidenum">
              <a:rPr lang="fr-FR" smtClean="0"/>
              <a:t>‹N°›</a:t>
            </a:fld>
            <a:endParaRPr lang="fr-FR"/>
          </a:p>
        </p:txBody>
      </p:sp>
    </p:spTree>
    <p:extLst>
      <p:ext uri="{BB962C8B-B14F-4D97-AF65-F5344CB8AC3E}">
        <p14:creationId xmlns:p14="http://schemas.microsoft.com/office/powerpoint/2010/main" val="980479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F28ABB-EA9D-4879-8B6E-C920D276867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E4F4434-797B-45A0-866B-511024E9C52E}"/>
              </a:ext>
            </a:extLst>
          </p:cNvPr>
          <p:cNvSpPr>
            <a:spLocks noGrp="1"/>
          </p:cNvSpPr>
          <p:nvPr>
            <p:ph type="dt" sz="half" idx="10"/>
          </p:nvPr>
        </p:nvSpPr>
        <p:spPr/>
        <p:txBody>
          <a:bodyPr/>
          <a:lstStyle/>
          <a:p>
            <a:fld id="{E7BD50CD-9041-45D1-8EB3-A24197F14E7B}" type="datetimeFigureOut">
              <a:rPr lang="fr-FR" smtClean="0"/>
              <a:t>12/05/2025</a:t>
            </a:fld>
            <a:endParaRPr lang="fr-FR"/>
          </a:p>
        </p:txBody>
      </p:sp>
      <p:sp>
        <p:nvSpPr>
          <p:cNvPr id="4" name="Espace réservé du pied de page 3">
            <a:extLst>
              <a:ext uri="{FF2B5EF4-FFF2-40B4-BE49-F238E27FC236}">
                <a16:creationId xmlns:a16="http://schemas.microsoft.com/office/drawing/2014/main" id="{CEE6F65B-86B9-467E-95B7-82DA15F82C4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A99FB50-5C27-4854-B7B7-5BCF45AFF196}"/>
              </a:ext>
            </a:extLst>
          </p:cNvPr>
          <p:cNvSpPr>
            <a:spLocks noGrp="1"/>
          </p:cNvSpPr>
          <p:nvPr>
            <p:ph type="sldNum" sz="quarter" idx="12"/>
          </p:nvPr>
        </p:nvSpPr>
        <p:spPr/>
        <p:txBody>
          <a:bodyPr/>
          <a:lstStyle/>
          <a:p>
            <a:fld id="{FB7EB639-2C95-4657-B142-D3521B9C520D}" type="slidenum">
              <a:rPr lang="fr-FR" smtClean="0"/>
              <a:t>‹N°›</a:t>
            </a:fld>
            <a:endParaRPr lang="fr-FR"/>
          </a:p>
        </p:txBody>
      </p:sp>
    </p:spTree>
    <p:extLst>
      <p:ext uri="{BB962C8B-B14F-4D97-AF65-F5344CB8AC3E}">
        <p14:creationId xmlns:p14="http://schemas.microsoft.com/office/powerpoint/2010/main" val="2669929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5313ECC-27A8-4E42-8ADE-3B8569262BFC}"/>
              </a:ext>
            </a:extLst>
          </p:cNvPr>
          <p:cNvSpPr>
            <a:spLocks noGrp="1"/>
          </p:cNvSpPr>
          <p:nvPr>
            <p:ph type="dt" sz="half" idx="10"/>
          </p:nvPr>
        </p:nvSpPr>
        <p:spPr/>
        <p:txBody>
          <a:bodyPr/>
          <a:lstStyle/>
          <a:p>
            <a:fld id="{E7BD50CD-9041-45D1-8EB3-A24197F14E7B}" type="datetimeFigureOut">
              <a:rPr lang="fr-FR" smtClean="0"/>
              <a:t>12/05/2025</a:t>
            </a:fld>
            <a:endParaRPr lang="fr-FR"/>
          </a:p>
        </p:txBody>
      </p:sp>
      <p:sp>
        <p:nvSpPr>
          <p:cNvPr id="3" name="Espace réservé du pied de page 2">
            <a:extLst>
              <a:ext uri="{FF2B5EF4-FFF2-40B4-BE49-F238E27FC236}">
                <a16:creationId xmlns:a16="http://schemas.microsoft.com/office/drawing/2014/main" id="{44420F77-18CC-4D83-87D1-15B4EDBBBF2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A62FD55-6779-4F01-A605-D04075CACD4E}"/>
              </a:ext>
            </a:extLst>
          </p:cNvPr>
          <p:cNvSpPr>
            <a:spLocks noGrp="1"/>
          </p:cNvSpPr>
          <p:nvPr>
            <p:ph type="sldNum" sz="quarter" idx="12"/>
          </p:nvPr>
        </p:nvSpPr>
        <p:spPr/>
        <p:txBody>
          <a:bodyPr/>
          <a:lstStyle/>
          <a:p>
            <a:fld id="{FB7EB639-2C95-4657-B142-D3521B9C520D}" type="slidenum">
              <a:rPr lang="fr-FR" smtClean="0"/>
              <a:t>‹N°›</a:t>
            </a:fld>
            <a:endParaRPr lang="fr-FR"/>
          </a:p>
        </p:txBody>
      </p:sp>
    </p:spTree>
    <p:extLst>
      <p:ext uri="{BB962C8B-B14F-4D97-AF65-F5344CB8AC3E}">
        <p14:creationId xmlns:p14="http://schemas.microsoft.com/office/powerpoint/2010/main" val="2080979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744047-E3D9-473B-8CE9-6DF7B035FC5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9D50CD8-F16E-4430-ACB7-23EF73D330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4BEE9D1-E9C1-4A46-BBFF-296BCAB61C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AEB0B597-BE75-42F1-8573-F14DD38C4AEE}"/>
              </a:ext>
            </a:extLst>
          </p:cNvPr>
          <p:cNvSpPr>
            <a:spLocks noGrp="1"/>
          </p:cNvSpPr>
          <p:nvPr>
            <p:ph type="dt" sz="half" idx="10"/>
          </p:nvPr>
        </p:nvSpPr>
        <p:spPr/>
        <p:txBody>
          <a:bodyPr/>
          <a:lstStyle/>
          <a:p>
            <a:fld id="{E7BD50CD-9041-45D1-8EB3-A24197F14E7B}" type="datetimeFigureOut">
              <a:rPr lang="fr-FR" smtClean="0"/>
              <a:t>12/05/2025</a:t>
            </a:fld>
            <a:endParaRPr lang="fr-FR"/>
          </a:p>
        </p:txBody>
      </p:sp>
      <p:sp>
        <p:nvSpPr>
          <p:cNvPr id="6" name="Espace réservé du pied de page 5">
            <a:extLst>
              <a:ext uri="{FF2B5EF4-FFF2-40B4-BE49-F238E27FC236}">
                <a16:creationId xmlns:a16="http://schemas.microsoft.com/office/drawing/2014/main" id="{1AFE7174-0D01-4FE0-BB42-FB5ECA00C0F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B78448C-F7CB-47DC-BFFD-06C29AC721A2}"/>
              </a:ext>
            </a:extLst>
          </p:cNvPr>
          <p:cNvSpPr>
            <a:spLocks noGrp="1"/>
          </p:cNvSpPr>
          <p:nvPr>
            <p:ph type="sldNum" sz="quarter" idx="12"/>
          </p:nvPr>
        </p:nvSpPr>
        <p:spPr/>
        <p:txBody>
          <a:bodyPr/>
          <a:lstStyle/>
          <a:p>
            <a:fld id="{FB7EB639-2C95-4657-B142-D3521B9C520D}" type="slidenum">
              <a:rPr lang="fr-FR" smtClean="0"/>
              <a:t>‹N°›</a:t>
            </a:fld>
            <a:endParaRPr lang="fr-FR"/>
          </a:p>
        </p:txBody>
      </p:sp>
    </p:spTree>
    <p:extLst>
      <p:ext uri="{BB962C8B-B14F-4D97-AF65-F5344CB8AC3E}">
        <p14:creationId xmlns:p14="http://schemas.microsoft.com/office/powerpoint/2010/main" val="1899970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614B5-F548-45EB-88C2-2F44592F62D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1353792-38A6-4937-B220-F4A0C55C62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AB38B4A-4FC2-4B83-A9E1-02207D9B47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D235BCCE-0EE1-4919-876E-31A180B840A7}"/>
              </a:ext>
            </a:extLst>
          </p:cNvPr>
          <p:cNvSpPr>
            <a:spLocks noGrp="1"/>
          </p:cNvSpPr>
          <p:nvPr>
            <p:ph type="dt" sz="half" idx="10"/>
          </p:nvPr>
        </p:nvSpPr>
        <p:spPr/>
        <p:txBody>
          <a:bodyPr/>
          <a:lstStyle/>
          <a:p>
            <a:fld id="{E7BD50CD-9041-45D1-8EB3-A24197F14E7B}" type="datetimeFigureOut">
              <a:rPr lang="fr-FR" smtClean="0"/>
              <a:t>12/05/2025</a:t>
            </a:fld>
            <a:endParaRPr lang="fr-FR"/>
          </a:p>
        </p:txBody>
      </p:sp>
      <p:sp>
        <p:nvSpPr>
          <p:cNvPr id="6" name="Espace réservé du pied de page 5">
            <a:extLst>
              <a:ext uri="{FF2B5EF4-FFF2-40B4-BE49-F238E27FC236}">
                <a16:creationId xmlns:a16="http://schemas.microsoft.com/office/drawing/2014/main" id="{27F9D104-BE32-43E4-958B-BB2235B6425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7E51D62-E6B5-48B2-954E-7E98EBF3A673}"/>
              </a:ext>
            </a:extLst>
          </p:cNvPr>
          <p:cNvSpPr>
            <a:spLocks noGrp="1"/>
          </p:cNvSpPr>
          <p:nvPr>
            <p:ph type="sldNum" sz="quarter" idx="12"/>
          </p:nvPr>
        </p:nvSpPr>
        <p:spPr/>
        <p:txBody>
          <a:bodyPr/>
          <a:lstStyle/>
          <a:p>
            <a:fld id="{FB7EB639-2C95-4657-B142-D3521B9C520D}" type="slidenum">
              <a:rPr lang="fr-FR" smtClean="0"/>
              <a:t>‹N°›</a:t>
            </a:fld>
            <a:endParaRPr lang="fr-FR"/>
          </a:p>
        </p:txBody>
      </p:sp>
    </p:spTree>
    <p:extLst>
      <p:ext uri="{BB962C8B-B14F-4D97-AF65-F5344CB8AC3E}">
        <p14:creationId xmlns:p14="http://schemas.microsoft.com/office/powerpoint/2010/main" val="3584522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D8CE7F5-670B-4726-B27F-5B5321DF1A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9D74158-A2BE-4075-A852-1F3533D280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4307D5C-B13F-4661-B6B5-038087FFFE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BD50CD-9041-45D1-8EB3-A24197F14E7B}" type="datetimeFigureOut">
              <a:rPr lang="fr-FR" smtClean="0"/>
              <a:t>12/05/2025</a:t>
            </a:fld>
            <a:endParaRPr lang="fr-FR"/>
          </a:p>
        </p:txBody>
      </p:sp>
      <p:sp>
        <p:nvSpPr>
          <p:cNvPr id="5" name="Espace réservé du pied de page 4">
            <a:extLst>
              <a:ext uri="{FF2B5EF4-FFF2-40B4-BE49-F238E27FC236}">
                <a16:creationId xmlns:a16="http://schemas.microsoft.com/office/drawing/2014/main" id="{2790B535-F468-4DFA-9414-AD9F277C4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E6362AB-BA20-4EEF-9AE9-A0791768FA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7EB639-2C95-4657-B142-D3521B9C520D}" type="slidenum">
              <a:rPr lang="fr-FR" smtClean="0"/>
              <a:t>‹N°›</a:t>
            </a:fld>
            <a:endParaRPr lang="fr-FR"/>
          </a:p>
        </p:txBody>
      </p:sp>
    </p:spTree>
    <p:extLst>
      <p:ext uri="{BB962C8B-B14F-4D97-AF65-F5344CB8AC3E}">
        <p14:creationId xmlns:p14="http://schemas.microsoft.com/office/powerpoint/2010/main" val="231847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developpement@ffvoile.f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jfif"/><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ECB06-6DAC-BC4F-7A2D-BA1920D3A5B7}"/>
            </a:ext>
          </a:extLst>
        </p:cNvPr>
        <p:cNvGrpSpPr/>
        <p:nvPr/>
      </p:nvGrpSpPr>
      <p:grpSpPr>
        <a:xfrm>
          <a:off x="0" y="0"/>
          <a:ext cx="0" cy="0"/>
          <a:chOff x="0" y="0"/>
          <a:chExt cx="0" cy="0"/>
        </a:xfrm>
      </p:grpSpPr>
      <p:pic>
        <p:nvPicPr>
          <p:cNvPr id="21" name="Image 20" descr="Une image contenant capture d’écran, bleu vert, bleu, Azure&#10;&#10;Le contenu généré par l’IA peut être incorrect.">
            <a:extLst>
              <a:ext uri="{FF2B5EF4-FFF2-40B4-BE49-F238E27FC236}">
                <a16:creationId xmlns:a16="http://schemas.microsoft.com/office/drawing/2014/main" id="{8E3E6ED1-2BB2-3B6E-EF72-3E16CAA812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 y="7951"/>
            <a:ext cx="12192000" cy="6858000"/>
          </a:xfrm>
          <a:prstGeom prst="rect">
            <a:avLst/>
          </a:prstGeom>
        </p:spPr>
      </p:pic>
      <p:pic>
        <p:nvPicPr>
          <p:cNvPr id="15" name="Image 14">
            <a:extLst>
              <a:ext uri="{FF2B5EF4-FFF2-40B4-BE49-F238E27FC236}">
                <a16:creationId xmlns:a16="http://schemas.microsoft.com/office/drawing/2014/main" id="{BE4B28A1-AC4A-9CB9-F055-CE832AF8D156}"/>
              </a:ext>
            </a:extLst>
          </p:cNvPr>
          <p:cNvPicPr>
            <a:picLocks noChangeAspect="1"/>
          </p:cNvPicPr>
          <p:nvPr/>
        </p:nvPicPr>
        <p:blipFill rotWithShape="1">
          <a:blip r:embed="rId3">
            <a:extLst>
              <a:ext uri="{28A0092B-C50C-407E-A947-70E740481C1C}">
                <a14:useLocalDpi xmlns:a14="http://schemas.microsoft.com/office/drawing/2010/main" val="0"/>
              </a:ext>
            </a:extLst>
          </a:blip>
          <a:srcRect l="18415" t="23499" r="9300" b="27612"/>
          <a:stretch/>
        </p:blipFill>
        <p:spPr>
          <a:xfrm>
            <a:off x="5512587" y="1331866"/>
            <a:ext cx="3207954" cy="3037404"/>
          </a:xfrm>
          <a:prstGeom prst="rect">
            <a:avLst/>
          </a:prstGeom>
        </p:spPr>
      </p:pic>
      <p:sp>
        <p:nvSpPr>
          <p:cNvPr id="16" name="ZoneTexte 15">
            <a:extLst>
              <a:ext uri="{FF2B5EF4-FFF2-40B4-BE49-F238E27FC236}">
                <a16:creationId xmlns:a16="http://schemas.microsoft.com/office/drawing/2014/main" id="{3CB4CA9C-42B2-C50E-7538-DC5CDADBFF14}"/>
              </a:ext>
            </a:extLst>
          </p:cNvPr>
          <p:cNvSpPr txBox="1"/>
          <p:nvPr/>
        </p:nvSpPr>
        <p:spPr>
          <a:xfrm>
            <a:off x="3487774" y="1398541"/>
            <a:ext cx="6850040" cy="2862322"/>
          </a:xfrm>
          <a:prstGeom prst="rect">
            <a:avLst/>
          </a:prstGeom>
          <a:noFill/>
        </p:spPr>
        <p:txBody>
          <a:bodyPr wrap="square" rtlCol="0">
            <a:spAutoFit/>
          </a:bodyPr>
          <a:lstStyle/>
          <a:p>
            <a:pPr algn="ctr"/>
            <a:r>
              <a:rPr lang="fr-FR" sz="6000" dirty="0">
                <a:solidFill>
                  <a:srgbClr val="041B70"/>
                </a:solidFill>
                <a:latin typeface="Bebas Neue" panose="020B0000000000000000" pitchFamily="34" charset="0"/>
              </a:rPr>
              <a:t>MATINALE DU Développement</a:t>
            </a:r>
          </a:p>
          <a:p>
            <a:pPr algn="ctr"/>
            <a:r>
              <a:rPr lang="fr-FR" sz="6000" dirty="0">
                <a:solidFill>
                  <a:srgbClr val="041B70"/>
                </a:solidFill>
                <a:latin typeface="Bebas Neue" panose="020B0000000000000000" pitchFamily="34" charset="0"/>
              </a:rPr>
              <a:t>Pole éducatif</a:t>
            </a:r>
            <a:endParaRPr lang="fr-FR" sz="5400" dirty="0">
              <a:solidFill>
                <a:srgbClr val="009FDE"/>
              </a:solidFill>
              <a:latin typeface="Bebas Neue" panose="020B0000000000000000" pitchFamily="34" charset="0"/>
            </a:endParaRPr>
          </a:p>
        </p:txBody>
      </p:sp>
      <p:pic>
        <p:nvPicPr>
          <p:cNvPr id="25" name="Image 24" descr="Une image contenant Police, Graphique, texte, capture d’écran&#10;&#10;Le contenu généré par l’IA peut être incorrect.">
            <a:extLst>
              <a:ext uri="{FF2B5EF4-FFF2-40B4-BE49-F238E27FC236}">
                <a16:creationId xmlns:a16="http://schemas.microsoft.com/office/drawing/2014/main" id="{9E86E34B-829B-0B12-FDEA-8182566C1C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7448" y="6091336"/>
            <a:ext cx="3019288" cy="629691"/>
          </a:xfrm>
          <a:prstGeom prst="rect">
            <a:avLst/>
          </a:prstGeom>
        </p:spPr>
      </p:pic>
    </p:spTree>
    <p:extLst>
      <p:ext uri="{BB962C8B-B14F-4D97-AF65-F5344CB8AC3E}">
        <p14:creationId xmlns:p14="http://schemas.microsoft.com/office/powerpoint/2010/main" val="2759482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8780E-B3A2-ECB8-D783-6718C28B60B8}"/>
            </a:ext>
          </a:extLst>
        </p:cNvPr>
        <p:cNvGrpSpPr/>
        <p:nvPr/>
      </p:nvGrpSpPr>
      <p:grpSpPr>
        <a:xfrm>
          <a:off x="0" y="0"/>
          <a:ext cx="0" cy="0"/>
          <a:chOff x="0" y="0"/>
          <a:chExt cx="0" cy="0"/>
        </a:xfrm>
      </p:grpSpPr>
      <p:pic>
        <p:nvPicPr>
          <p:cNvPr id="21" name="Image 20" descr="Une image contenant capture d’écran, bleu vert, bleu, Azure&#10;&#10;Le contenu généré par l’IA peut être incorrect.">
            <a:extLst>
              <a:ext uri="{FF2B5EF4-FFF2-40B4-BE49-F238E27FC236}">
                <a16:creationId xmlns:a16="http://schemas.microsoft.com/office/drawing/2014/main" id="{E09A42A3-BE42-A509-3E97-5A79B089B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902"/>
            <a:ext cx="12192000" cy="6858000"/>
          </a:xfrm>
          <a:prstGeom prst="rect">
            <a:avLst/>
          </a:prstGeom>
        </p:spPr>
      </p:pic>
      <p:pic>
        <p:nvPicPr>
          <p:cNvPr id="15" name="Image 14">
            <a:extLst>
              <a:ext uri="{FF2B5EF4-FFF2-40B4-BE49-F238E27FC236}">
                <a16:creationId xmlns:a16="http://schemas.microsoft.com/office/drawing/2014/main" id="{36767F6C-A65E-4B84-AB99-7FF59E66064C}"/>
              </a:ext>
            </a:extLst>
          </p:cNvPr>
          <p:cNvPicPr>
            <a:picLocks noChangeAspect="1"/>
          </p:cNvPicPr>
          <p:nvPr/>
        </p:nvPicPr>
        <p:blipFill rotWithShape="1">
          <a:blip r:embed="rId3">
            <a:extLst>
              <a:ext uri="{28A0092B-C50C-407E-A947-70E740481C1C}">
                <a14:useLocalDpi xmlns:a14="http://schemas.microsoft.com/office/drawing/2010/main" val="0"/>
              </a:ext>
            </a:extLst>
          </a:blip>
          <a:srcRect l="18415" t="23499" r="9300" b="27612"/>
          <a:stretch/>
        </p:blipFill>
        <p:spPr>
          <a:xfrm>
            <a:off x="5512587" y="1339817"/>
            <a:ext cx="3207954" cy="3037404"/>
          </a:xfrm>
          <a:prstGeom prst="rect">
            <a:avLst/>
          </a:prstGeom>
        </p:spPr>
      </p:pic>
      <p:sp>
        <p:nvSpPr>
          <p:cNvPr id="16" name="ZoneTexte 15">
            <a:extLst>
              <a:ext uri="{FF2B5EF4-FFF2-40B4-BE49-F238E27FC236}">
                <a16:creationId xmlns:a16="http://schemas.microsoft.com/office/drawing/2014/main" id="{71F3B1B2-A1DE-F34C-F4BD-DD6377E4DC4C}"/>
              </a:ext>
            </a:extLst>
          </p:cNvPr>
          <p:cNvSpPr txBox="1"/>
          <p:nvPr/>
        </p:nvSpPr>
        <p:spPr>
          <a:xfrm>
            <a:off x="3487774" y="2002840"/>
            <a:ext cx="6850040" cy="18274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6000" b="0" i="0" u="none" strike="noStrike" kern="1200" cap="none" spc="0" normalizeH="0" baseline="0" noProof="0" dirty="0">
                <a:ln>
                  <a:noFill/>
                </a:ln>
                <a:solidFill>
                  <a:srgbClr val="041B70"/>
                </a:solidFill>
                <a:effectLst/>
                <a:uLnTx/>
                <a:uFillTx/>
                <a:latin typeface="Bebas Neue" panose="020B0000000000000000" pitchFamily="34" charset="0"/>
                <a:ea typeface="+mn-ea"/>
                <a:cs typeface="+mn-cs"/>
              </a:rPr>
              <a:t>Savoir</a:t>
            </a:r>
          </a:p>
          <a:p>
            <a:pPr marL="0" marR="0" lvl="0" indent="0" algn="ctr" defTabSz="914400" rtl="0" eaLnBrk="1" fontAlgn="auto" latinLnBrk="0" hangingPunct="1">
              <a:lnSpc>
                <a:spcPts val="5800"/>
              </a:lnSpc>
              <a:spcBef>
                <a:spcPts val="0"/>
              </a:spcBef>
              <a:spcAft>
                <a:spcPts val="0"/>
              </a:spcAft>
              <a:buClrTx/>
              <a:buSzTx/>
              <a:buFontTx/>
              <a:buNone/>
              <a:tabLst/>
              <a:defRPr/>
            </a:pPr>
            <a:r>
              <a:rPr kumimoji="0" lang="fr-FR" sz="6600" b="0" i="0" u="none" strike="noStrike" kern="1200" cap="none" spc="0" normalizeH="0" baseline="0" noProof="0" dirty="0">
                <a:ln>
                  <a:noFill/>
                </a:ln>
                <a:solidFill>
                  <a:srgbClr val="041B70"/>
                </a:solidFill>
                <a:effectLst/>
                <a:uLnTx/>
                <a:uFillTx/>
                <a:latin typeface="Bebas Neue" panose="020B0000000000000000" pitchFamily="34" charset="0"/>
                <a:ea typeface="+mn-ea"/>
                <a:cs typeface="+mn-cs"/>
              </a:rPr>
              <a:t>naviguer</a:t>
            </a:r>
            <a:endParaRPr kumimoji="0" lang="fr-FR" sz="5400" b="0" i="0" u="none" strike="noStrike" kern="1200" cap="none" spc="0" normalizeH="0" baseline="0" noProof="0" dirty="0">
              <a:ln>
                <a:noFill/>
              </a:ln>
              <a:solidFill>
                <a:srgbClr val="009FDE"/>
              </a:solidFill>
              <a:effectLst/>
              <a:uLnTx/>
              <a:uFillTx/>
              <a:latin typeface="Bebas Neue" panose="020B0000000000000000" pitchFamily="34" charset="0"/>
              <a:ea typeface="+mn-ea"/>
              <a:cs typeface="+mn-cs"/>
            </a:endParaRPr>
          </a:p>
        </p:txBody>
      </p:sp>
      <p:pic>
        <p:nvPicPr>
          <p:cNvPr id="25" name="Image 24" descr="Une image contenant Police, Graphique, texte, capture d’écran&#10;&#10;Le contenu généré par l’IA peut être incorrect.">
            <a:extLst>
              <a:ext uri="{FF2B5EF4-FFF2-40B4-BE49-F238E27FC236}">
                <a16:creationId xmlns:a16="http://schemas.microsoft.com/office/drawing/2014/main" id="{FB02F05B-2882-5CE7-573C-95AEF74F69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7448" y="6091336"/>
            <a:ext cx="3019288" cy="629691"/>
          </a:xfrm>
          <a:prstGeom prst="rect">
            <a:avLst/>
          </a:prstGeom>
        </p:spPr>
      </p:pic>
    </p:spTree>
    <p:extLst>
      <p:ext uri="{BB962C8B-B14F-4D97-AF65-F5344CB8AC3E}">
        <p14:creationId xmlns:p14="http://schemas.microsoft.com/office/powerpoint/2010/main" val="310685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5">
            <a:extLst>
              <a:ext uri="{FF2B5EF4-FFF2-40B4-BE49-F238E27FC236}">
                <a16:creationId xmlns:a16="http://schemas.microsoft.com/office/drawing/2014/main" id="{03B012A4-71D2-6EA9-6A52-2F563B720E9D}"/>
              </a:ext>
            </a:extLst>
          </p:cNvPr>
          <p:cNvSpPr txBox="1">
            <a:spLocks/>
          </p:cNvSpPr>
          <p:nvPr/>
        </p:nvSpPr>
        <p:spPr>
          <a:xfrm>
            <a:off x="337486" y="547921"/>
            <a:ext cx="10972800" cy="64770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dirty="0">
                <a:solidFill>
                  <a:srgbClr val="041B70"/>
                </a:solidFill>
                <a:latin typeface="Bebas Neue" panose="020B0000000000000000" pitchFamily="34" charset="0"/>
              </a:rPr>
              <a:t>Le savoir-naviguer</a:t>
            </a:r>
          </a:p>
        </p:txBody>
      </p:sp>
      <p:pic>
        <p:nvPicPr>
          <p:cNvPr id="4" name="Image 3">
            <a:extLst>
              <a:ext uri="{FF2B5EF4-FFF2-40B4-BE49-F238E27FC236}">
                <a16:creationId xmlns:a16="http://schemas.microsoft.com/office/drawing/2014/main" id="{057D9CEE-EBB0-CD47-D790-9BA00152AA1A}"/>
              </a:ext>
            </a:extLst>
          </p:cNvPr>
          <p:cNvPicPr>
            <a:picLocks noChangeAspect="1"/>
          </p:cNvPicPr>
          <p:nvPr/>
        </p:nvPicPr>
        <p:blipFill>
          <a:blip r:embed="rId2"/>
          <a:srcRect l="32143" t="11920" r="32253"/>
          <a:stretch/>
        </p:blipFill>
        <p:spPr>
          <a:xfrm>
            <a:off x="80385" y="1034980"/>
            <a:ext cx="4340889" cy="5746620"/>
          </a:xfrm>
          <a:prstGeom prst="rect">
            <a:avLst/>
          </a:prstGeom>
        </p:spPr>
      </p:pic>
      <p:sp>
        <p:nvSpPr>
          <p:cNvPr id="6" name="ZoneTexte 5">
            <a:extLst>
              <a:ext uri="{FF2B5EF4-FFF2-40B4-BE49-F238E27FC236}">
                <a16:creationId xmlns:a16="http://schemas.microsoft.com/office/drawing/2014/main" id="{6C675003-978C-9FAE-D0D6-B13676E72E54}"/>
              </a:ext>
            </a:extLst>
          </p:cNvPr>
          <p:cNvSpPr txBox="1"/>
          <p:nvPr/>
        </p:nvSpPr>
        <p:spPr>
          <a:xfrm>
            <a:off x="4828429" y="2534148"/>
            <a:ext cx="6239785" cy="2123658"/>
          </a:xfrm>
          <a:prstGeom prst="rect">
            <a:avLst/>
          </a:prstGeom>
          <a:noFill/>
        </p:spPr>
        <p:txBody>
          <a:bodyPr wrap="square">
            <a:spAutoFit/>
          </a:bodyPr>
          <a:lstStyle/>
          <a:p>
            <a:pPr algn="just"/>
            <a:r>
              <a:rPr lang="fr-FR" sz="2400" dirty="0"/>
              <a:t>Il s’agit d’une carte de progression individuelle remise à chaque élève qui pratique la voile dans le cadre scolaire. Elle répertorie les compétences qu’il a développées dans différents domaines. </a:t>
            </a:r>
          </a:p>
          <a:p>
            <a:pPr algn="just"/>
            <a:endParaRPr lang="fr-FR" dirty="0"/>
          </a:p>
          <a:p>
            <a:pPr algn="just"/>
            <a:endParaRPr lang="fr-FR" dirty="0"/>
          </a:p>
        </p:txBody>
      </p:sp>
    </p:spTree>
    <p:extLst>
      <p:ext uri="{BB962C8B-B14F-4D97-AF65-F5344CB8AC3E}">
        <p14:creationId xmlns:p14="http://schemas.microsoft.com/office/powerpoint/2010/main" val="602320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5">
            <a:extLst>
              <a:ext uri="{FF2B5EF4-FFF2-40B4-BE49-F238E27FC236}">
                <a16:creationId xmlns:a16="http://schemas.microsoft.com/office/drawing/2014/main" id="{CE06AAC5-8246-CEF0-B9E3-B4E43DE51195}"/>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fr-FR" kern="1200">
                <a:latin typeface="+mj-lt"/>
                <a:ea typeface="+mj-ea"/>
                <a:cs typeface="+mj-cs"/>
              </a:rPr>
              <a:t>Le savoir-naviguer</a:t>
            </a:r>
          </a:p>
        </p:txBody>
      </p:sp>
      <p:sp>
        <p:nvSpPr>
          <p:cNvPr id="3" name="ZoneTexte 2">
            <a:extLst>
              <a:ext uri="{FF2B5EF4-FFF2-40B4-BE49-F238E27FC236}">
                <a16:creationId xmlns:a16="http://schemas.microsoft.com/office/drawing/2014/main" id="{435A229D-603E-94BB-9CEA-FA5AB9F1D732}"/>
              </a:ext>
            </a:extLst>
          </p:cNvPr>
          <p:cNvSpPr txBox="1"/>
          <p:nvPr/>
        </p:nvSpPr>
        <p:spPr>
          <a:xfrm>
            <a:off x="0" y="1477108"/>
            <a:ext cx="6547650" cy="5305529"/>
          </a:xfrm>
          <a:prstGeom prst="rect">
            <a:avLst/>
          </a:prstGeom>
        </p:spPr>
        <p:txBody>
          <a:bodyPr vert="horz" lIns="91440" tIns="45720" rIns="91440" bIns="45720" rtlCol="0">
            <a:normAutofit fontScale="92500"/>
          </a:bodyPr>
          <a:lstStyle/>
          <a:p>
            <a:pPr marL="228600" indent="-228600" algn="just">
              <a:lnSpc>
                <a:spcPct val="90000"/>
              </a:lnSpc>
              <a:spcBef>
                <a:spcPts val="1000"/>
              </a:spcBef>
              <a:buFont typeface="Arial" panose="020B0604020202020204" pitchFamily="34" charset="0"/>
              <a:buChar char="•"/>
            </a:pPr>
            <a:r>
              <a:rPr lang="fr-FR" sz="2000" dirty="0"/>
              <a:t>Inspiré des démarches déjà en place à l’école, comme le « savoir nager » et le « savoir rouler à vélo », ce livret s’inscrit dans une logique de continuité éducative. Il permet de reconnaître et de structurer les compétences acquises par les élèves lors de leur initiation à la navigation, tout en les sensibilisant à l’univers marin et à la pratique sportive.</a:t>
            </a:r>
          </a:p>
          <a:p>
            <a:pPr algn="just">
              <a:lnSpc>
                <a:spcPct val="90000"/>
              </a:lnSpc>
              <a:spcBef>
                <a:spcPts val="1000"/>
              </a:spcBef>
            </a:pPr>
            <a:endParaRPr lang="fr-FR" sz="2000" dirty="0"/>
          </a:p>
          <a:p>
            <a:pPr marL="228600" indent="-228600" algn="just">
              <a:lnSpc>
                <a:spcPct val="90000"/>
              </a:lnSpc>
              <a:spcBef>
                <a:spcPts val="1000"/>
              </a:spcBef>
              <a:buFont typeface="Arial" panose="020B0604020202020204" pitchFamily="34" charset="0"/>
              <a:buChar char="•"/>
            </a:pPr>
            <a:r>
              <a:rPr lang="fr-FR" sz="2000" dirty="0"/>
              <a:t>Le « Savoir Naviguer » a été pensé pour être en cohérence avec la carte de progression des niveaux utilisée dans les clubs de voile. Cette démarche facilite le passage des élèves vers une pratique en club, en leur permettant de visualiser les étapes déjà franchies et celles à venir.</a:t>
            </a:r>
          </a:p>
          <a:p>
            <a:pPr marL="228600" indent="-228600" algn="just">
              <a:lnSpc>
                <a:spcPct val="90000"/>
              </a:lnSpc>
              <a:spcBef>
                <a:spcPts val="1000"/>
              </a:spcBef>
              <a:buFont typeface="Arial" panose="020B0604020202020204" pitchFamily="34" charset="0"/>
              <a:buChar char="•"/>
            </a:pPr>
            <a:endParaRPr lang="fr-FR" sz="2000" dirty="0"/>
          </a:p>
          <a:p>
            <a:pPr marL="228600" indent="-228600" algn="just">
              <a:lnSpc>
                <a:spcPct val="90000"/>
              </a:lnSpc>
              <a:spcBef>
                <a:spcPts val="1000"/>
              </a:spcBef>
              <a:buFont typeface="Arial" panose="020B0604020202020204" pitchFamily="34" charset="0"/>
              <a:buChar char="•"/>
            </a:pPr>
            <a:r>
              <a:rPr lang="fr-FR" sz="2000" dirty="0"/>
              <a:t>Afin de renforcer les liens avec le corps enseignant, les compétences de la carte de progression ont été reformulées en des termes simples et clairs, accessibles à tous. Ce livret devient ainsi un support précieux pour les enseignants qui souhaitent suivre et valoriser les progrès de leurs élèves.</a:t>
            </a:r>
          </a:p>
        </p:txBody>
      </p:sp>
      <p:pic>
        <p:nvPicPr>
          <p:cNvPr id="12" name="Image 11">
            <a:extLst>
              <a:ext uri="{FF2B5EF4-FFF2-40B4-BE49-F238E27FC236}">
                <a16:creationId xmlns:a16="http://schemas.microsoft.com/office/drawing/2014/main" id="{1E9D51AA-E741-F19C-9CE7-62112547E56F}"/>
              </a:ext>
            </a:extLst>
          </p:cNvPr>
          <p:cNvPicPr>
            <a:picLocks noChangeAspect="1"/>
          </p:cNvPicPr>
          <p:nvPr/>
        </p:nvPicPr>
        <p:blipFill>
          <a:blip r:embed="rId2"/>
          <a:stretch>
            <a:fillRect/>
          </a:stretch>
        </p:blipFill>
        <p:spPr>
          <a:xfrm>
            <a:off x="6547650" y="2077625"/>
            <a:ext cx="5181600" cy="3847338"/>
          </a:xfrm>
          <a:prstGeom prst="rect">
            <a:avLst/>
          </a:prstGeom>
          <a:noFill/>
        </p:spPr>
      </p:pic>
    </p:spTree>
    <p:extLst>
      <p:ext uri="{BB962C8B-B14F-4D97-AF65-F5344CB8AC3E}">
        <p14:creationId xmlns:p14="http://schemas.microsoft.com/office/powerpoint/2010/main" val="197194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785E646-D962-C7A9-22E8-7996EBAEFC28}"/>
              </a:ext>
            </a:extLst>
          </p:cNvPr>
          <p:cNvSpPr txBox="1"/>
          <p:nvPr/>
        </p:nvSpPr>
        <p:spPr>
          <a:xfrm>
            <a:off x="2671638" y="982176"/>
            <a:ext cx="8762336" cy="4893647"/>
          </a:xfrm>
          <a:prstGeom prst="rect">
            <a:avLst/>
          </a:prstGeom>
          <a:noFill/>
        </p:spPr>
        <p:txBody>
          <a:bodyPr wrap="square">
            <a:spAutoFit/>
          </a:bodyPr>
          <a:lstStyle/>
          <a:p>
            <a:r>
              <a:rPr lang="fr-FR" sz="2400" dirty="0"/>
              <a:t>La livraison de la dotation gratuite des cartes « savoir naviguer » est actuellement en cours, chaque EFV a reçu des exemplaires du savoir naviguer pour les activités de voile scolaire et ainsi faire connaitre ce nouvel outil auprès des élèves et des enseignants.  </a:t>
            </a:r>
          </a:p>
          <a:p>
            <a:endParaRPr lang="fr-FR" sz="2400" dirty="0"/>
          </a:p>
          <a:p>
            <a:r>
              <a:rPr lang="fr-FR" sz="2400" dirty="0"/>
              <a:t>•	350 exemplaires pour les EFV du groupe 1</a:t>
            </a:r>
          </a:p>
          <a:p>
            <a:r>
              <a:rPr lang="fr-FR" sz="2400" dirty="0"/>
              <a:t>•	100 exemplaires pour les EFV du groupe 2</a:t>
            </a:r>
          </a:p>
          <a:p>
            <a:r>
              <a:rPr lang="fr-FR" sz="2400" dirty="0"/>
              <a:t>•	50 exemplaires pour les EFV du groupe 3 </a:t>
            </a:r>
          </a:p>
          <a:p>
            <a:endParaRPr lang="fr-FR" sz="2400" dirty="0"/>
          </a:p>
          <a:p>
            <a:endParaRPr lang="fr-FR" sz="2400" dirty="0"/>
          </a:p>
          <a:p>
            <a:r>
              <a:rPr lang="fr-FR" sz="2400" dirty="0"/>
              <a:t>Pour cette première année, si vous souhaitez un réassort vous pouvez envoyer votre demande directement par mail à : </a:t>
            </a:r>
            <a:r>
              <a:rPr lang="fr-FR" sz="2400" dirty="0">
                <a:hlinkClick r:id="rId2"/>
              </a:rPr>
              <a:t>developpement@ffvoile.fr</a:t>
            </a:r>
            <a:r>
              <a:rPr lang="fr-FR" sz="2400" dirty="0"/>
              <a:t>  </a:t>
            </a:r>
          </a:p>
        </p:txBody>
      </p:sp>
    </p:spTree>
    <p:extLst>
      <p:ext uri="{BB962C8B-B14F-4D97-AF65-F5344CB8AC3E}">
        <p14:creationId xmlns:p14="http://schemas.microsoft.com/office/powerpoint/2010/main" val="1332867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5">
            <a:extLst>
              <a:ext uri="{FF2B5EF4-FFF2-40B4-BE49-F238E27FC236}">
                <a16:creationId xmlns:a16="http://schemas.microsoft.com/office/drawing/2014/main" id="{8BF2CA9A-511C-5193-27CF-3D29994EBBDF}"/>
              </a:ext>
            </a:extLst>
          </p:cNvPr>
          <p:cNvSpPr txBox="1">
            <a:spLocks/>
          </p:cNvSpPr>
          <p:nvPr/>
        </p:nvSpPr>
        <p:spPr>
          <a:xfrm>
            <a:off x="337486" y="547921"/>
            <a:ext cx="10972800" cy="64770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dirty="0">
                <a:solidFill>
                  <a:srgbClr val="041B70"/>
                </a:solidFill>
                <a:latin typeface="Bebas Neue" panose="020B0000000000000000" pitchFamily="34" charset="0"/>
              </a:rPr>
              <a:t>Les chantiers en cours</a:t>
            </a:r>
          </a:p>
        </p:txBody>
      </p:sp>
      <p:sp>
        <p:nvSpPr>
          <p:cNvPr id="3" name="ZoneTexte 2">
            <a:extLst>
              <a:ext uri="{FF2B5EF4-FFF2-40B4-BE49-F238E27FC236}">
                <a16:creationId xmlns:a16="http://schemas.microsoft.com/office/drawing/2014/main" id="{F02C9E74-4647-1A51-E066-AA3C317F3B98}"/>
              </a:ext>
            </a:extLst>
          </p:cNvPr>
          <p:cNvSpPr txBox="1"/>
          <p:nvPr/>
        </p:nvSpPr>
        <p:spPr>
          <a:xfrm>
            <a:off x="63610" y="1222181"/>
            <a:ext cx="11441928" cy="5355312"/>
          </a:xfrm>
          <a:prstGeom prst="rect">
            <a:avLst/>
          </a:prstGeom>
          <a:noFill/>
        </p:spPr>
        <p:txBody>
          <a:bodyPr wrap="square">
            <a:spAutoFit/>
          </a:bodyPr>
          <a:lstStyle/>
          <a:p>
            <a:pPr marL="342900" indent="-342900" algn="just">
              <a:buFontTx/>
              <a:buChar char="-"/>
            </a:pPr>
            <a:r>
              <a:rPr lang="fr-FR" sz="2400" dirty="0"/>
              <a:t>Finalisation du projet de rédaction « cahier des sports de nature » dans les dispositifs éducatifs au collège</a:t>
            </a:r>
          </a:p>
          <a:p>
            <a:pPr marL="342900" indent="-342900" algn="just">
              <a:buFontTx/>
              <a:buChar char="-"/>
            </a:pPr>
            <a:endParaRPr lang="fr-FR" sz="2400" dirty="0"/>
          </a:p>
          <a:p>
            <a:pPr marL="342900" indent="-342900" algn="just">
              <a:buFontTx/>
              <a:buChar char="-"/>
            </a:pPr>
            <a:r>
              <a:rPr lang="fr-FR" sz="2400" dirty="0"/>
              <a:t>Toilettage de la page internet dédiée à la voile à l’école sur le site internet fédéral</a:t>
            </a:r>
          </a:p>
          <a:p>
            <a:pPr marL="342900" indent="-342900" algn="just">
              <a:buFontTx/>
              <a:buChar char="-"/>
            </a:pPr>
            <a:endParaRPr lang="fr-FR" sz="2400" dirty="0"/>
          </a:p>
          <a:p>
            <a:pPr marL="342900" indent="-342900" algn="just">
              <a:buFontTx/>
              <a:buChar char="-"/>
            </a:pPr>
            <a:r>
              <a:rPr lang="fr-FR" sz="2400" dirty="0"/>
              <a:t>Finalisation du document de promotion de la voile scolaire </a:t>
            </a:r>
          </a:p>
          <a:p>
            <a:pPr marL="342900" indent="-342900" algn="just">
              <a:buFontTx/>
              <a:buChar char="-"/>
            </a:pPr>
            <a:endParaRPr lang="fr-FR" sz="2400" dirty="0"/>
          </a:p>
          <a:p>
            <a:pPr marL="342900" indent="-342900" algn="just">
              <a:buFontTx/>
              <a:buChar char="-"/>
            </a:pPr>
            <a:r>
              <a:rPr lang="fr-FR" sz="2400" dirty="0"/>
              <a:t>Point de situation avec les ministères des sports et de l’Education Nationale</a:t>
            </a:r>
          </a:p>
          <a:p>
            <a:pPr marL="342900" indent="-342900" algn="just">
              <a:buFontTx/>
              <a:buChar char="-"/>
            </a:pPr>
            <a:endParaRPr lang="fr-FR" sz="2400" dirty="0"/>
          </a:p>
          <a:p>
            <a:pPr marL="342900" indent="-342900" algn="just">
              <a:buFontTx/>
              <a:buChar char="-"/>
            </a:pPr>
            <a:r>
              <a:rPr lang="fr-FR" sz="2400" dirty="0"/>
              <a:t>Promotion de la transat virtuelle des écoles 2025</a:t>
            </a:r>
          </a:p>
          <a:p>
            <a:pPr marL="342900" indent="-342900" algn="just">
              <a:buFontTx/>
              <a:buChar char="-"/>
            </a:pPr>
            <a:endParaRPr lang="fr-FR" sz="2400" dirty="0"/>
          </a:p>
          <a:p>
            <a:pPr marL="342900" indent="-342900" algn="just">
              <a:buFontTx/>
              <a:buChar char="-"/>
            </a:pPr>
            <a:r>
              <a:rPr lang="fr-FR" sz="2400" dirty="0"/>
              <a:t>Colloque des classes de mer 2025 (03 au 05 novembre)</a:t>
            </a:r>
          </a:p>
          <a:p>
            <a:pPr algn="just"/>
            <a:endParaRPr lang="fr-FR" dirty="0"/>
          </a:p>
          <a:p>
            <a:pPr algn="just"/>
            <a:endParaRPr lang="fr-FR" dirty="0"/>
          </a:p>
          <a:p>
            <a:pPr algn="just"/>
            <a:endParaRPr lang="fr-FR" dirty="0"/>
          </a:p>
        </p:txBody>
      </p:sp>
    </p:spTree>
    <p:extLst>
      <p:ext uri="{BB962C8B-B14F-4D97-AF65-F5344CB8AC3E}">
        <p14:creationId xmlns:p14="http://schemas.microsoft.com/office/powerpoint/2010/main" val="4294917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BB5B8-DA39-796D-5433-B8D66E53084C}"/>
            </a:ext>
          </a:extLst>
        </p:cNvPr>
        <p:cNvGrpSpPr/>
        <p:nvPr/>
      </p:nvGrpSpPr>
      <p:grpSpPr>
        <a:xfrm>
          <a:off x="0" y="0"/>
          <a:ext cx="0" cy="0"/>
          <a:chOff x="0" y="0"/>
          <a:chExt cx="0" cy="0"/>
        </a:xfrm>
      </p:grpSpPr>
      <p:pic>
        <p:nvPicPr>
          <p:cNvPr id="21" name="Image 20" descr="Une image contenant capture d’écran, bleu vert, bleu, Azure&#10;&#10;Le contenu généré par l’IA peut être incorrect.">
            <a:extLst>
              <a:ext uri="{FF2B5EF4-FFF2-40B4-BE49-F238E27FC236}">
                <a16:creationId xmlns:a16="http://schemas.microsoft.com/office/drawing/2014/main" id="{4CF95B3A-CBED-490D-92D9-D127E4B099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 y="7951"/>
            <a:ext cx="12192000" cy="6858000"/>
          </a:xfrm>
          <a:prstGeom prst="rect">
            <a:avLst/>
          </a:prstGeom>
        </p:spPr>
      </p:pic>
      <p:pic>
        <p:nvPicPr>
          <p:cNvPr id="15" name="Image 14">
            <a:extLst>
              <a:ext uri="{FF2B5EF4-FFF2-40B4-BE49-F238E27FC236}">
                <a16:creationId xmlns:a16="http://schemas.microsoft.com/office/drawing/2014/main" id="{C1D875E2-8139-F89F-662E-A96D300C145E}"/>
              </a:ext>
            </a:extLst>
          </p:cNvPr>
          <p:cNvPicPr>
            <a:picLocks noChangeAspect="1"/>
          </p:cNvPicPr>
          <p:nvPr/>
        </p:nvPicPr>
        <p:blipFill rotWithShape="1">
          <a:blip r:embed="rId3">
            <a:extLst>
              <a:ext uri="{28A0092B-C50C-407E-A947-70E740481C1C}">
                <a14:useLocalDpi xmlns:a14="http://schemas.microsoft.com/office/drawing/2010/main" val="0"/>
              </a:ext>
            </a:extLst>
          </a:blip>
          <a:srcRect l="18415" t="23499" r="9300" b="27612"/>
          <a:stretch/>
        </p:blipFill>
        <p:spPr>
          <a:xfrm>
            <a:off x="5512587" y="1331866"/>
            <a:ext cx="3207954" cy="3037404"/>
          </a:xfrm>
          <a:prstGeom prst="rect">
            <a:avLst/>
          </a:prstGeom>
        </p:spPr>
      </p:pic>
      <p:sp>
        <p:nvSpPr>
          <p:cNvPr id="16" name="ZoneTexte 15">
            <a:extLst>
              <a:ext uri="{FF2B5EF4-FFF2-40B4-BE49-F238E27FC236}">
                <a16:creationId xmlns:a16="http://schemas.microsoft.com/office/drawing/2014/main" id="{B6191E05-B375-F2AF-E69C-2B0DA9BF3B16}"/>
              </a:ext>
            </a:extLst>
          </p:cNvPr>
          <p:cNvSpPr txBox="1"/>
          <p:nvPr/>
        </p:nvSpPr>
        <p:spPr>
          <a:xfrm>
            <a:off x="3487774" y="1398541"/>
            <a:ext cx="6850040" cy="1938992"/>
          </a:xfrm>
          <a:prstGeom prst="rect">
            <a:avLst/>
          </a:prstGeom>
          <a:noFill/>
        </p:spPr>
        <p:txBody>
          <a:bodyPr wrap="square" rtlCol="0">
            <a:spAutoFit/>
          </a:bodyPr>
          <a:lstStyle/>
          <a:p>
            <a:pPr algn="ctr"/>
            <a:r>
              <a:rPr lang="fr-FR" sz="6000" dirty="0">
                <a:solidFill>
                  <a:srgbClr val="041B70"/>
                </a:solidFill>
                <a:latin typeface="Bebas Neue" panose="020B0000000000000000" pitchFamily="34" charset="0"/>
              </a:rPr>
              <a:t>Bilan </a:t>
            </a:r>
          </a:p>
          <a:p>
            <a:pPr algn="ctr"/>
            <a:r>
              <a:rPr lang="fr-FR" sz="6000" dirty="0">
                <a:solidFill>
                  <a:srgbClr val="041B70"/>
                </a:solidFill>
                <a:latin typeface="Bebas Neue" panose="020B0000000000000000" pitchFamily="34" charset="0"/>
              </a:rPr>
              <a:t>Vendée globe virtuel</a:t>
            </a:r>
            <a:endParaRPr lang="fr-FR" sz="5400" dirty="0">
              <a:solidFill>
                <a:srgbClr val="009FDE"/>
              </a:solidFill>
              <a:latin typeface="Bebas Neue" panose="020B0000000000000000" pitchFamily="34" charset="0"/>
            </a:endParaRPr>
          </a:p>
        </p:txBody>
      </p:sp>
      <p:grpSp>
        <p:nvGrpSpPr>
          <p:cNvPr id="26" name="Groupe 25">
            <a:extLst>
              <a:ext uri="{FF2B5EF4-FFF2-40B4-BE49-F238E27FC236}">
                <a16:creationId xmlns:a16="http://schemas.microsoft.com/office/drawing/2014/main" id="{C36D2652-76FC-531B-AD2D-9A62BB18EC72}"/>
              </a:ext>
            </a:extLst>
          </p:cNvPr>
          <p:cNvGrpSpPr/>
          <p:nvPr/>
        </p:nvGrpSpPr>
        <p:grpSpPr>
          <a:xfrm>
            <a:off x="5670111" y="4170843"/>
            <a:ext cx="2911914" cy="1205629"/>
            <a:chOff x="5670111" y="4199418"/>
            <a:chExt cx="2911914" cy="1205629"/>
          </a:xfrm>
        </p:grpSpPr>
        <p:pic>
          <p:nvPicPr>
            <p:cNvPr id="6" name="Image 5" descr="Une image contenant symbole, Graphique, conception&#10;&#10;Le contenu généré par l’IA peut être incorrect.">
              <a:extLst>
                <a:ext uri="{FF2B5EF4-FFF2-40B4-BE49-F238E27FC236}">
                  <a16:creationId xmlns:a16="http://schemas.microsoft.com/office/drawing/2014/main" id="{291F0F73-865E-833D-FF7E-759C95186D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0111" y="4369270"/>
              <a:ext cx="1242683" cy="849167"/>
            </a:xfrm>
            <a:prstGeom prst="rect">
              <a:avLst/>
            </a:prstGeom>
          </p:spPr>
        </p:pic>
        <p:pic>
          <p:nvPicPr>
            <p:cNvPr id="8" name="Image 7" descr="Une image contenant symbole, Symétrie&#10;&#10;Le contenu généré par l’IA peut être incorrect.">
              <a:extLst>
                <a:ext uri="{FF2B5EF4-FFF2-40B4-BE49-F238E27FC236}">
                  <a16:creationId xmlns:a16="http://schemas.microsoft.com/office/drawing/2014/main" id="{9187945F-97A2-F961-3003-4CD8F43687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8854" y="4199418"/>
              <a:ext cx="1743171" cy="1205629"/>
            </a:xfrm>
            <a:prstGeom prst="rect">
              <a:avLst/>
            </a:prstGeom>
          </p:spPr>
        </p:pic>
      </p:grpSp>
      <p:pic>
        <p:nvPicPr>
          <p:cNvPr id="25" name="Image 24" descr="Une image contenant Police, Graphique, texte, capture d’écran&#10;&#10;Le contenu généré par l’IA peut être incorrect.">
            <a:extLst>
              <a:ext uri="{FF2B5EF4-FFF2-40B4-BE49-F238E27FC236}">
                <a16:creationId xmlns:a16="http://schemas.microsoft.com/office/drawing/2014/main" id="{3C363937-EF90-CFA0-FF9A-4449D0B031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7448" y="6091336"/>
            <a:ext cx="3019288" cy="629691"/>
          </a:xfrm>
          <a:prstGeom prst="rect">
            <a:avLst/>
          </a:prstGeom>
        </p:spPr>
      </p:pic>
    </p:spTree>
    <p:extLst>
      <p:ext uri="{BB962C8B-B14F-4D97-AF65-F5344CB8AC3E}">
        <p14:creationId xmlns:p14="http://schemas.microsoft.com/office/powerpoint/2010/main" val="3100547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52F5D10-5E39-4BDA-9906-157DCC1B71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567" y="6214791"/>
            <a:ext cx="2253058" cy="469889"/>
          </a:xfrm>
          <a:prstGeom prst="rect">
            <a:avLst/>
          </a:prstGeom>
        </p:spPr>
      </p:pic>
      <p:sp>
        <p:nvSpPr>
          <p:cNvPr id="7" name="Titre 5">
            <a:extLst>
              <a:ext uri="{FF2B5EF4-FFF2-40B4-BE49-F238E27FC236}">
                <a16:creationId xmlns:a16="http://schemas.microsoft.com/office/drawing/2014/main" id="{56B371AD-9127-A9DA-946E-D648020CEB9C}"/>
              </a:ext>
            </a:extLst>
          </p:cNvPr>
          <p:cNvSpPr txBox="1">
            <a:spLocks/>
          </p:cNvSpPr>
          <p:nvPr/>
        </p:nvSpPr>
        <p:spPr>
          <a:xfrm>
            <a:off x="609600" y="548680"/>
            <a:ext cx="10972800" cy="648072"/>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rgbClr val="041B70"/>
                </a:solidFill>
                <a:latin typeface="Bebas Neue" panose="020B0000000000000000" pitchFamily="34" charset="0"/>
              </a:rPr>
              <a:t>Les chiffres clés du </a:t>
            </a:r>
            <a:r>
              <a:rPr lang="fr-FR" dirty="0" err="1">
                <a:solidFill>
                  <a:srgbClr val="041B70"/>
                </a:solidFill>
                <a:latin typeface="Bebas Neue" panose="020B0000000000000000" pitchFamily="34" charset="0"/>
              </a:rPr>
              <a:t>vendee</a:t>
            </a:r>
            <a:r>
              <a:rPr lang="fr-FR" dirty="0">
                <a:solidFill>
                  <a:srgbClr val="041B70"/>
                </a:solidFill>
                <a:latin typeface="Bebas Neue" panose="020B0000000000000000" pitchFamily="34" charset="0"/>
              </a:rPr>
              <a:t> globe virtuel</a:t>
            </a:r>
          </a:p>
        </p:txBody>
      </p:sp>
      <p:sp>
        <p:nvSpPr>
          <p:cNvPr id="8" name="ZoneTexte 7">
            <a:extLst>
              <a:ext uri="{FF2B5EF4-FFF2-40B4-BE49-F238E27FC236}">
                <a16:creationId xmlns:a16="http://schemas.microsoft.com/office/drawing/2014/main" id="{8DFD66DA-997D-866A-A3CA-FE04A828EA31}"/>
              </a:ext>
            </a:extLst>
          </p:cNvPr>
          <p:cNvSpPr txBox="1"/>
          <p:nvPr/>
        </p:nvSpPr>
        <p:spPr>
          <a:xfrm>
            <a:off x="1797164" y="4761442"/>
            <a:ext cx="1996086" cy="461665"/>
          </a:xfrm>
          <a:prstGeom prst="rect">
            <a:avLst/>
          </a:prstGeom>
          <a:noFill/>
        </p:spPr>
        <p:txBody>
          <a:bodyPr wrap="square" rtlCol="0">
            <a:spAutoFit/>
          </a:bodyPr>
          <a:lstStyle/>
          <a:p>
            <a:r>
              <a:rPr lang="fr-FR" sz="2400" dirty="0">
                <a:solidFill>
                  <a:srgbClr val="E0123A"/>
                </a:solidFill>
                <a:latin typeface="Bree Rg" panose="02000503000000020004" pitchFamily="50" charset="0"/>
              </a:rPr>
              <a:t>Destinataires</a:t>
            </a:r>
          </a:p>
        </p:txBody>
      </p:sp>
      <p:sp>
        <p:nvSpPr>
          <p:cNvPr id="9" name="ZoneTexte 8">
            <a:extLst>
              <a:ext uri="{FF2B5EF4-FFF2-40B4-BE49-F238E27FC236}">
                <a16:creationId xmlns:a16="http://schemas.microsoft.com/office/drawing/2014/main" id="{9540521B-A081-04D2-5AA4-7C510038F890}"/>
              </a:ext>
            </a:extLst>
          </p:cNvPr>
          <p:cNvSpPr txBox="1"/>
          <p:nvPr/>
        </p:nvSpPr>
        <p:spPr>
          <a:xfrm>
            <a:off x="1383938" y="3526921"/>
            <a:ext cx="2962528" cy="461665"/>
          </a:xfrm>
          <a:prstGeom prst="rect">
            <a:avLst/>
          </a:prstGeom>
          <a:noFill/>
        </p:spPr>
        <p:txBody>
          <a:bodyPr wrap="square" rtlCol="0">
            <a:spAutoFit/>
          </a:bodyPr>
          <a:lstStyle/>
          <a:p>
            <a:r>
              <a:rPr lang="fr-FR" sz="2400" dirty="0">
                <a:solidFill>
                  <a:srgbClr val="041B70"/>
                </a:solidFill>
                <a:latin typeface="Bree Rg" panose="02000503000000020004" pitchFamily="50" charset="0"/>
              </a:rPr>
              <a:t>Newsletters envoyées</a:t>
            </a:r>
          </a:p>
        </p:txBody>
      </p:sp>
      <p:sp>
        <p:nvSpPr>
          <p:cNvPr id="10" name="ZoneTexte 9">
            <a:extLst>
              <a:ext uri="{FF2B5EF4-FFF2-40B4-BE49-F238E27FC236}">
                <a16:creationId xmlns:a16="http://schemas.microsoft.com/office/drawing/2014/main" id="{FE936F01-EB1A-2938-ED3B-40789BA1E8B8}"/>
              </a:ext>
            </a:extLst>
          </p:cNvPr>
          <p:cNvSpPr txBox="1"/>
          <p:nvPr/>
        </p:nvSpPr>
        <p:spPr>
          <a:xfrm>
            <a:off x="6732970" y="4260310"/>
            <a:ext cx="1469314" cy="646331"/>
          </a:xfrm>
          <a:prstGeom prst="rect">
            <a:avLst/>
          </a:prstGeom>
          <a:noFill/>
        </p:spPr>
        <p:txBody>
          <a:bodyPr wrap="square" rtlCol="0">
            <a:spAutoFit/>
          </a:bodyPr>
          <a:lstStyle/>
          <a:p>
            <a:pPr algn="ctr"/>
            <a:r>
              <a:rPr lang="fr-FR" b="1" dirty="0">
                <a:solidFill>
                  <a:srgbClr val="041B70"/>
                </a:solidFill>
                <a:latin typeface="Bree Rg" panose="02000503000000020004" pitchFamily="50" charset="0"/>
              </a:rPr>
              <a:t>Classes participantes</a:t>
            </a:r>
          </a:p>
        </p:txBody>
      </p:sp>
      <p:grpSp>
        <p:nvGrpSpPr>
          <p:cNvPr id="11" name="Groupe 10">
            <a:extLst>
              <a:ext uri="{FF2B5EF4-FFF2-40B4-BE49-F238E27FC236}">
                <a16:creationId xmlns:a16="http://schemas.microsoft.com/office/drawing/2014/main" id="{91D854F7-2265-945B-CE6E-80649EA9806D}"/>
              </a:ext>
            </a:extLst>
          </p:cNvPr>
          <p:cNvGrpSpPr/>
          <p:nvPr/>
        </p:nvGrpSpPr>
        <p:grpSpPr>
          <a:xfrm>
            <a:off x="8459253" y="4185585"/>
            <a:ext cx="3334649" cy="707886"/>
            <a:chOff x="5668511" y="3434901"/>
            <a:chExt cx="3648342" cy="707886"/>
          </a:xfrm>
        </p:grpSpPr>
        <p:sp>
          <p:nvSpPr>
            <p:cNvPr id="12" name="ZoneTexte 11">
              <a:extLst>
                <a:ext uri="{FF2B5EF4-FFF2-40B4-BE49-F238E27FC236}">
                  <a16:creationId xmlns:a16="http://schemas.microsoft.com/office/drawing/2014/main" id="{B6AF1C2D-31D0-9D2D-3B02-273033629CDA}"/>
                </a:ext>
              </a:extLst>
            </p:cNvPr>
            <p:cNvSpPr txBox="1"/>
            <p:nvPr/>
          </p:nvSpPr>
          <p:spPr>
            <a:xfrm>
              <a:off x="7643329" y="3588789"/>
              <a:ext cx="1673524" cy="400110"/>
            </a:xfrm>
            <a:prstGeom prst="rect">
              <a:avLst/>
            </a:prstGeom>
            <a:noFill/>
          </p:spPr>
          <p:txBody>
            <a:bodyPr wrap="square" rtlCol="0">
              <a:spAutoFit/>
            </a:bodyPr>
            <a:lstStyle/>
            <a:p>
              <a:r>
                <a:rPr lang="fr-FR" sz="2000" dirty="0">
                  <a:solidFill>
                    <a:srgbClr val="041B70"/>
                  </a:solidFill>
                  <a:latin typeface="Bree Rg" panose="02000503000000020004" pitchFamily="50" charset="0"/>
                </a:rPr>
                <a:t>élèves</a:t>
              </a:r>
            </a:p>
          </p:txBody>
        </p:sp>
        <p:sp>
          <p:nvSpPr>
            <p:cNvPr id="14" name="ZoneTexte 13">
              <a:extLst>
                <a:ext uri="{FF2B5EF4-FFF2-40B4-BE49-F238E27FC236}">
                  <a16:creationId xmlns:a16="http://schemas.microsoft.com/office/drawing/2014/main" id="{8C583D4D-97E5-D95D-82F3-85FA1520E333}"/>
                </a:ext>
              </a:extLst>
            </p:cNvPr>
            <p:cNvSpPr txBox="1"/>
            <p:nvPr/>
          </p:nvSpPr>
          <p:spPr>
            <a:xfrm>
              <a:off x="5668511" y="3434901"/>
              <a:ext cx="2330746" cy="707886"/>
            </a:xfrm>
            <a:prstGeom prst="rect">
              <a:avLst/>
            </a:prstGeom>
            <a:noFill/>
          </p:spPr>
          <p:txBody>
            <a:bodyPr wrap="square" rtlCol="0">
              <a:spAutoFit/>
            </a:bodyPr>
            <a:lstStyle/>
            <a:p>
              <a:pPr algn="ctr"/>
              <a:r>
                <a:rPr lang="fr-FR" sz="4000" dirty="0">
                  <a:solidFill>
                    <a:srgbClr val="00B0E9"/>
                  </a:solidFill>
                  <a:latin typeface="Bebas Neue" panose="020B0000000000000000" pitchFamily="34" charset="0"/>
                </a:rPr>
                <a:t>200 000</a:t>
              </a:r>
            </a:p>
          </p:txBody>
        </p:sp>
      </p:grpSp>
      <p:sp>
        <p:nvSpPr>
          <p:cNvPr id="16" name="ZoneTexte 15">
            <a:extLst>
              <a:ext uri="{FF2B5EF4-FFF2-40B4-BE49-F238E27FC236}">
                <a16:creationId xmlns:a16="http://schemas.microsoft.com/office/drawing/2014/main" id="{735E3797-D071-D131-1C05-8749FFED75C8}"/>
              </a:ext>
            </a:extLst>
          </p:cNvPr>
          <p:cNvSpPr txBox="1"/>
          <p:nvPr/>
        </p:nvSpPr>
        <p:spPr>
          <a:xfrm>
            <a:off x="5333132" y="4124030"/>
            <a:ext cx="1588917" cy="830997"/>
          </a:xfrm>
          <a:prstGeom prst="rect">
            <a:avLst/>
          </a:prstGeom>
          <a:noFill/>
        </p:spPr>
        <p:txBody>
          <a:bodyPr wrap="square" rtlCol="0">
            <a:spAutoFit/>
          </a:bodyPr>
          <a:lstStyle/>
          <a:p>
            <a:pPr algn="ctr"/>
            <a:r>
              <a:rPr lang="fr-FR" sz="4800" dirty="0">
                <a:solidFill>
                  <a:srgbClr val="00B0E9"/>
                </a:solidFill>
                <a:latin typeface="Bebas Neue" panose="020B0000000000000000" pitchFamily="34" charset="0"/>
              </a:rPr>
              <a:t>8126</a:t>
            </a:r>
          </a:p>
        </p:txBody>
      </p:sp>
      <p:sp>
        <p:nvSpPr>
          <p:cNvPr id="17" name="ZoneTexte 16">
            <a:extLst>
              <a:ext uri="{FF2B5EF4-FFF2-40B4-BE49-F238E27FC236}">
                <a16:creationId xmlns:a16="http://schemas.microsoft.com/office/drawing/2014/main" id="{96D06FC2-6EAC-F5B4-9FCC-960D953061C9}"/>
              </a:ext>
            </a:extLst>
          </p:cNvPr>
          <p:cNvSpPr txBox="1"/>
          <p:nvPr/>
        </p:nvSpPr>
        <p:spPr>
          <a:xfrm>
            <a:off x="393296" y="3244647"/>
            <a:ext cx="1084018" cy="1015663"/>
          </a:xfrm>
          <a:prstGeom prst="rect">
            <a:avLst/>
          </a:prstGeom>
          <a:noFill/>
        </p:spPr>
        <p:txBody>
          <a:bodyPr wrap="square" rtlCol="0">
            <a:spAutoFit/>
          </a:bodyPr>
          <a:lstStyle/>
          <a:p>
            <a:pPr algn="ctr"/>
            <a:r>
              <a:rPr lang="fr-FR" sz="6000" dirty="0">
                <a:solidFill>
                  <a:srgbClr val="041B70"/>
                </a:solidFill>
                <a:latin typeface="Bebas Neue" panose="020B0000000000000000" pitchFamily="34" charset="0"/>
              </a:rPr>
              <a:t>46 </a:t>
            </a:r>
          </a:p>
        </p:txBody>
      </p:sp>
      <p:grpSp>
        <p:nvGrpSpPr>
          <p:cNvPr id="19" name="Groupe 18">
            <a:extLst>
              <a:ext uri="{FF2B5EF4-FFF2-40B4-BE49-F238E27FC236}">
                <a16:creationId xmlns:a16="http://schemas.microsoft.com/office/drawing/2014/main" id="{130ADF47-DB28-15DA-A39B-F42230A4188E}"/>
              </a:ext>
            </a:extLst>
          </p:cNvPr>
          <p:cNvGrpSpPr/>
          <p:nvPr/>
        </p:nvGrpSpPr>
        <p:grpSpPr>
          <a:xfrm>
            <a:off x="89860" y="1991010"/>
            <a:ext cx="4687449" cy="1197466"/>
            <a:chOff x="6646758" y="3955562"/>
            <a:chExt cx="2838091" cy="1020459"/>
          </a:xfrm>
        </p:grpSpPr>
        <p:sp>
          <p:nvSpPr>
            <p:cNvPr id="20" name="Rectangle 19">
              <a:extLst>
                <a:ext uri="{FF2B5EF4-FFF2-40B4-BE49-F238E27FC236}">
                  <a16:creationId xmlns:a16="http://schemas.microsoft.com/office/drawing/2014/main" id="{CDE81B6E-F5C3-6C78-E50A-84F9979049B9}"/>
                </a:ext>
              </a:extLst>
            </p:cNvPr>
            <p:cNvSpPr/>
            <p:nvPr/>
          </p:nvSpPr>
          <p:spPr>
            <a:xfrm>
              <a:off x="6646758" y="3955562"/>
              <a:ext cx="2838091" cy="1020459"/>
            </a:xfrm>
            <a:prstGeom prst="rect">
              <a:avLst/>
            </a:prstGeom>
            <a:solidFill>
              <a:srgbClr val="2E6D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ZoneTexte 20">
              <a:extLst>
                <a:ext uri="{FF2B5EF4-FFF2-40B4-BE49-F238E27FC236}">
                  <a16:creationId xmlns:a16="http://schemas.microsoft.com/office/drawing/2014/main" id="{7A4D6413-AB44-909D-DC0C-8677A600B491}"/>
                </a:ext>
              </a:extLst>
            </p:cNvPr>
            <p:cNvSpPr txBox="1"/>
            <p:nvPr/>
          </p:nvSpPr>
          <p:spPr>
            <a:xfrm>
              <a:off x="7491387" y="4143917"/>
              <a:ext cx="1743919" cy="707886"/>
            </a:xfrm>
            <a:prstGeom prst="rect">
              <a:avLst/>
            </a:prstGeom>
            <a:noFill/>
          </p:spPr>
          <p:txBody>
            <a:bodyPr wrap="square" rtlCol="0">
              <a:spAutoFit/>
            </a:bodyPr>
            <a:lstStyle/>
            <a:p>
              <a:r>
                <a:rPr lang="fr-FR" sz="4000" dirty="0">
                  <a:solidFill>
                    <a:srgbClr val="00B0E9"/>
                  </a:solidFill>
                  <a:latin typeface="Bebas Neue" panose="020B0000000000000000" pitchFamily="34" charset="0"/>
                </a:rPr>
                <a:t>200 000</a:t>
              </a:r>
            </a:p>
          </p:txBody>
        </p:sp>
        <p:sp>
          <p:nvSpPr>
            <p:cNvPr id="22" name="ZoneTexte 21">
              <a:extLst>
                <a:ext uri="{FF2B5EF4-FFF2-40B4-BE49-F238E27FC236}">
                  <a16:creationId xmlns:a16="http://schemas.microsoft.com/office/drawing/2014/main" id="{53A86478-B28F-92E5-6A1E-49644A95D567}"/>
                </a:ext>
              </a:extLst>
            </p:cNvPr>
            <p:cNvSpPr txBox="1"/>
            <p:nvPr/>
          </p:nvSpPr>
          <p:spPr>
            <a:xfrm>
              <a:off x="8428959" y="4176834"/>
              <a:ext cx="920151" cy="445879"/>
            </a:xfrm>
            <a:prstGeom prst="rect">
              <a:avLst/>
            </a:prstGeom>
            <a:noFill/>
          </p:spPr>
          <p:txBody>
            <a:bodyPr wrap="square" rtlCol="0">
              <a:spAutoFit/>
            </a:bodyPr>
            <a:lstStyle/>
            <a:p>
              <a:pPr algn="ctr"/>
              <a:r>
                <a:rPr lang="fr-FR" sz="2800" b="1" dirty="0">
                  <a:solidFill>
                    <a:schemeClr val="bg1"/>
                  </a:solidFill>
                  <a:latin typeface="Bree Rg" panose="02000503000000020004" pitchFamily="50" charset="0"/>
                </a:rPr>
                <a:t>élèves</a:t>
              </a:r>
            </a:p>
          </p:txBody>
        </p:sp>
        <p:pic>
          <p:nvPicPr>
            <p:cNvPr id="25" name="Image 24" descr="Une image contenant croquis, noir et blanc, noir, cercle&#10;&#10;Description générée automatiquement">
              <a:extLst>
                <a:ext uri="{FF2B5EF4-FFF2-40B4-BE49-F238E27FC236}">
                  <a16:creationId xmlns:a16="http://schemas.microsoft.com/office/drawing/2014/main" id="{9EB9F265-95B8-6C11-D4CD-D14051EEFE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0809" y="4085782"/>
              <a:ext cx="427051" cy="758577"/>
            </a:xfrm>
            <a:prstGeom prst="rect">
              <a:avLst/>
            </a:prstGeom>
          </p:spPr>
        </p:pic>
      </p:grpSp>
      <p:sp>
        <p:nvSpPr>
          <p:cNvPr id="79" name="ZoneTexte 78">
            <a:extLst>
              <a:ext uri="{FF2B5EF4-FFF2-40B4-BE49-F238E27FC236}">
                <a16:creationId xmlns:a16="http://schemas.microsoft.com/office/drawing/2014/main" id="{8F1B83DF-3A00-6F3C-34D9-043EC6940E64}"/>
              </a:ext>
            </a:extLst>
          </p:cNvPr>
          <p:cNvSpPr txBox="1"/>
          <p:nvPr/>
        </p:nvSpPr>
        <p:spPr>
          <a:xfrm>
            <a:off x="254441" y="4515751"/>
            <a:ext cx="1526170" cy="1015663"/>
          </a:xfrm>
          <a:prstGeom prst="rect">
            <a:avLst/>
          </a:prstGeom>
          <a:noFill/>
        </p:spPr>
        <p:txBody>
          <a:bodyPr wrap="square" rtlCol="0">
            <a:spAutoFit/>
          </a:bodyPr>
          <a:lstStyle/>
          <a:p>
            <a:pPr algn="ctr"/>
            <a:r>
              <a:rPr lang="fr-FR" sz="6000" dirty="0">
                <a:solidFill>
                  <a:srgbClr val="E0123A"/>
                </a:solidFill>
                <a:latin typeface="Bebas Neue" panose="020B0000000000000000" pitchFamily="34" charset="0"/>
              </a:rPr>
              <a:t>9000</a:t>
            </a:r>
          </a:p>
        </p:txBody>
      </p:sp>
      <p:grpSp>
        <p:nvGrpSpPr>
          <p:cNvPr id="82" name="Groupe 81">
            <a:extLst>
              <a:ext uri="{FF2B5EF4-FFF2-40B4-BE49-F238E27FC236}">
                <a16:creationId xmlns:a16="http://schemas.microsoft.com/office/drawing/2014/main" id="{32122241-B0E9-412A-CB8E-2045B05E3CE4}"/>
              </a:ext>
            </a:extLst>
          </p:cNvPr>
          <p:cNvGrpSpPr/>
          <p:nvPr/>
        </p:nvGrpSpPr>
        <p:grpSpPr>
          <a:xfrm>
            <a:off x="10208531" y="6217478"/>
            <a:ext cx="1235514" cy="511544"/>
            <a:chOff x="5670111" y="4199418"/>
            <a:chExt cx="2911914" cy="1205629"/>
          </a:xfrm>
        </p:grpSpPr>
        <p:pic>
          <p:nvPicPr>
            <p:cNvPr id="83" name="Image 82" descr="Une image contenant symbole, Graphique, conception&#10;&#10;Le contenu généré par l’IA peut être incorrect.">
              <a:extLst>
                <a:ext uri="{FF2B5EF4-FFF2-40B4-BE49-F238E27FC236}">
                  <a16:creationId xmlns:a16="http://schemas.microsoft.com/office/drawing/2014/main" id="{DD1A2059-F332-1BDC-4AE6-48183E2DF4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0111" y="4369270"/>
              <a:ext cx="1242683" cy="849167"/>
            </a:xfrm>
            <a:prstGeom prst="rect">
              <a:avLst/>
            </a:prstGeom>
          </p:spPr>
        </p:pic>
        <p:pic>
          <p:nvPicPr>
            <p:cNvPr id="84" name="Image 83" descr="Une image contenant symbole, Symétrie&#10;&#10;Le contenu généré par l’IA peut être incorrect.">
              <a:extLst>
                <a:ext uri="{FF2B5EF4-FFF2-40B4-BE49-F238E27FC236}">
                  <a16:creationId xmlns:a16="http://schemas.microsoft.com/office/drawing/2014/main" id="{FA054AC6-F854-1434-CC1E-C7B9243500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8854" y="4199418"/>
              <a:ext cx="1743171" cy="1205629"/>
            </a:xfrm>
            <a:prstGeom prst="rect">
              <a:avLst/>
            </a:prstGeom>
          </p:spPr>
        </p:pic>
      </p:grpSp>
      <p:pic>
        <p:nvPicPr>
          <p:cNvPr id="5" name="Image 4" descr="Une image contenant texte, graphisme, logo, Graphique&#10;&#10;Le contenu généré par l’IA peut être incorrect.">
            <a:extLst>
              <a:ext uri="{FF2B5EF4-FFF2-40B4-BE49-F238E27FC236}">
                <a16:creationId xmlns:a16="http://schemas.microsoft.com/office/drawing/2014/main" id="{8D70E11A-0DC2-132E-2A43-EC96104C77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8003" y="167016"/>
            <a:ext cx="1837395" cy="1218273"/>
          </a:xfrm>
          <a:prstGeom prst="rect">
            <a:avLst/>
          </a:prstGeom>
        </p:spPr>
      </p:pic>
      <p:grpSp>
        <p:nvGrpSpPr>
          <p:cNvPr id="2" name="Groupe 1">
            <a:extLst>
              <a:ext uri="{FF2B5EF4-FFF2-40B4-BE49-F238E27FC236}">
                <a16:creationId xmlns:a16="http://schemas.microsoft.com/office/drawing/2014/main" id="{407F212B-6469-2EBF-C7BB-BC16BBB785F0}"/>
              </a:ext>
            </a:extLst>
          </p:cNvPr>
          <p:cNvGrpSpPr/>
          <p:nvPr/>
        </p:nvGrpSpPr>
        <p:grpSpPr>
          <a:xfrm>
            <a:off x="6062614" y="2008237"/>
            <a:ext cx="4781314" cy="1197466"/>
            <a:chOff x="6646758" y="3955562"/>
            <a:chExt cx="2894923" cy="1020459"/>
          </a:xfrm>
        </p:grpSpPr>
        <p:sp>
          <p:nvSpPr>
            <p:cNvPr id="3" name="Rectangle 2">
              <a:extLst>
                <a:ext uri="{FF2B5EF4-FFF2-40B4-BE49-F238E27FC236}">
                  <a16:creationId xmlns:a16="http://schemas.microsoft.com/office/drawing/2014/main" id="{819C1448-F7F8-79D6-1E33-A046D1EFE237}"/>
                </a:ext>
              </a:extLst>
            </p:cNvPr>
            <p:cNvSpPr/>
            <p:nvPr/>
          </p:nvSpPr>
          <p:spPr>
            <a:xfrm>
              <a:off x="6646758" y="3955562"/>
              <a:ext cx="2838091" cy="1020459"/>
            </a:xfrm>
            <a:prstGeom prst="rect">
              <a:avLst/>
            </a:prstGeom>
            <a:solidFill>
              <a:srgbClr val="2E6D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ZoneTexte 22">
              <a:extLst>
                <a:ext uri="{FF2B5EF4-FFF2-40B4-BE49-F238E27FC236}">
                  <a16:creationId xmlns:a16="http://schemas.microsoft.com/office/drawing/2014/main" id="{C9FB1EB7-7417-754E-C8F5-4C470452C702}"/>
                </a:ext>
              </a:extLst>
            </p:cNvPr>
            <p:cNvSpPr txBox="1"/>
            <p:nvPr/>
          </p:nvSpPr>
          <p:spPr>
            <a:xfrm>
              <a:off x="7174073" y="4244591"/>
              <a:ext cx="2367608" cy="445879"/>
            </a:xfrm>
            <a:prstGeom prst="rect">
              <a:avLst/>
            </a:prstGeom>
            <a:noFill/>
          </p:spPr>
          <p:txBody>
            <a:bodyPr wrap="square" rtlCol="0">
              <a:spAutoFit/>
            </a:bodyPr>
            <a:lstStyle/>
            <a:p>
              <a:pPr algn="ctr"/>
              <a:r>
                <a:rPr lang="fr-FR" sz="2800" b="1" dirty="0">
                  <a:solidFill>
                    <a:schemeClr val="bg1"/>
                  </a:solidFill>
                  <a:latin typeface="Bree Rg" panose="02000503000000020004" pitchFamily="50" charset="0"/>
                </a:rPr>
                <a:t>Chiffres de participation</a:t>
              </a:r>
            </a:p>
          </p:txBody>
        </p:sp>
        <p:pic>
          <p:nvPicPr>
            <p:cNvPr id="24" name="Image 23" descr="Une image contenant croquis, noir et blanc, noir, cercle&#10;&#10;Description générée automatiquement">
              <a:extLst>
                <a:ext uri="{FF2B5EF4-FFF2-40B4-BE49-F238E27FC236}">
                  <a16:creationId xmlns:a16="http://schemas.microsoft.com/office/drawing/2014/main" id="{D17A951A-5795-EAB7-99DD-5FC76D47F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0809" y="4085782"/>
              <a:ext cx="427051" cy="758577"/>
            </a:xfrm>
            <a:prstGeom prst="rect">
              <a:avLst/>
            </a:prstGeom>
          </p:spPr>
        </p:pic>
      </p:grpSp>
    </p:spTree>
    <p:extLst>
      <p:ext uri="{BB962C8B-B14F-4D97-AF65-F5344CB8AC3E}">
        <p14:creationId xmlns:p14="http://schemas.microsoft.com/office/powerpoint/2010/main" val="1048401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F95A3-6716-4E4F-2506-A1F8848926B9}"/>
              </a:ext>
            </a:extLst>
          </p:cNvPr>
          <p:cNvSpPr txBox="1">
            <a:spLocks/>
          </p:cNvSpPr>
          <p:nvPr/>
        </p:nvSpPr>
        <p:spPr>
          <a:xfrm>
            <a:off x="609600" y="549275"/>
            <a:ext cx="10972800" cy="6477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FR"/>
              <a:t>Bilan </a:t>
            </a:r>
            <a:endParaRPr lang="fr-FR" dirty="0"/>
          </a:p>
        </p:txBody>
      </p:sp>
      <p:sp>
        <p:nvSpPr>
          <p:cNvPr id="3" name="Rectangle à coins arrondis 5">
            <a:extLst>
              <a:ext uri="{FF2B5EF4-FFF2-40B4-BE49-F238E27FC236}">
                <a16:creationId xmlns:a16="http://schemas.microsoft.com/office/drawing/2014/main" id="{B8F756E5-2358-E8F5-ADC1-79A0C7672C35}"/>
              </a:ext>
            </a:extLst>
          </p:cNvPr>
          <p:cNvSpPr/>
          <p:nvPr/>
        </p:nvSpPr>
        <p:spPr>
          <a:xfrm>
            <a:off x="2060575" y="1327150"/>
            <a:ext cx="7029450" cy="153352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4000" dirty="0">
                <a:solidFill>
                  <a:schemeClr val="tx1"/>
                </a:solidFill>
              </a:rPr>
              <a:t>8126 participants à l’opération</a:t>
            </a:r>
          </a:p>
          <a:p>
            <a:pPr algn="ctr">
              <a:defRPr/>
            </a:pPr>
            <a:r>
              <a:rPr lang="fr-FR" sz="2800" dirty="0">
                <a:solidFill>
                  <a:schemeClr val="tx1"/>
                </a:solidFill>
              </a:rPr>
              <a:t>(environ 200 000 élèves) </a:t>
            </a:r>
          </a:p>
        </p:txBody>
      </p:sp>
      <p:sp>
        <p:nvSpPr>
          <p:cNvPr id="4" name="Ellipse 3">
            <a:extLst>
              <a:ext uri="{FF2B5EF4-FFF2-40B4-BE49-F238E27FC236}">
                <a16:creationId xmlns:a16="http://schemas.microsoft.com/office/drawing/2014/main" id="{865FBE8D-3CB4-639D-7B72-74E6D34E8FCB}"/>
              </a:ext>
            </a:extLst>
          </p:cNvPr>
          <p:cNvSpPr/>
          <p:nvPr/>
        </p:nvSpPr>
        <p:spPr>
          <a:xfrm>
            <a:off x="38019" y="3335338"/>
            <a:ext cx="2686050" cy="2198687"/>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dirty="0">
                <a:solidFill>
                  <a:schemeClr val="tx1"/>
                </a:solidFill>
              </a:rPr>
              <a:t>5361 classes primaires</a:t>
            </a:r>
          </a:p>
        </p:txBody>
      </p:sp>
      <p:sp>
        <p:nvSpPr>
          <p:cNvPr id="5" name="Ellipse 4">
            <a:extLst>
              <a:ext uri="{FF2B5EF4-FFF2-40B4-BE49-F238E27FC236}">
                <a16:creationId xmlns:a16="http://schemas.microsoft.com/office/drawing/2014/main" id="{29812591-3A81-BEE7-FF32-86666B6DFE86}"/>
              </a:ext>
            </a:extLst>
          </p:cNvPr>
          <p:cNvSpPr/>
          <p:nvPr/>
        </p:nvSpPr>
        <p:spPr>
          <a:xfrm>
            <a:off x="6934119" y="3335338"/>
            <a:ext cx="2686050" cy="219868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dirty="0">
                <a:solidFill>
                  <a:schemeClr val="bg1"/>
                </a:solidFill>
              </a:rPr>
              <a:t>303 classes de lycée</a:t>
            </a:r>
          </a:p>
        </p:txBody>
      </p:sp>
      <p:sp>
        <p:nvSpPr>
          <p:cNvPr id="6" name="Ellipse 5">
            <a:extLst>
              <a:ext uri="{FF2B5EF4-FFF2-40B4-BE49-F238E27FC236}">
                <a16:creationId xmlns:a16="http://schemas.microsoft.com/office/drawing/2014/main" id="{24C2A1F1-26E6-3E01-B49A-2320AD8E95A3}"/>
              </a:ext>
            </a:extLst>
          </p:cNvPr>
          <p:cNvSpPr/>
          <p:nvPr/>
        </p:nvSpPr>
        <p:spPr>
          <a:xfrm>
            <a:off x="9458244" y="3335337"/>
            <a:ext cx="2686050" cy="2198688"/>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dirty="0"/>
              <a:t>291 bateaux université</a:t>
            </a:r>
          </a:p>
        </p:txBody>
      </p:sp>
      <p:sp>
        <p:nvSpPr>
          <p:cNvPr id="7" name="Rectangle 6">
            <a:extLst>
              <a:ext uri="{FF2B5EF4-FFF2-40B4-BE49-F238E27FC236}">
                <a16:creationId xmlns:a16="http://schemas.microsoft.com/office/drawing/2014/main" id="{D210D7BF-A3C6-A6EF-251D-992F5BD8557A}"/>
              </a:ext>
            </a:extLst>
          </p:cNvPr>
          <p:cNvSpPr/>
          <p:nvPr/>
        </p:nvSpPr>
        <p:spPr>
          <a:xfrm>
            <a:off x="599745" y="5975350"/>
            <a:ext cx="10744200" cy="7239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1"/>
                </a:solidFill>
              </a:rPr>
              <a:t>199 classes françaises de l’étranger (Pays de l’Europe, Corée du Sud, Madagascar, Vietnam, Ghana, Maroc, Thaïlande, Mexique, Chine, Guatemala, Panama </a:t>
            </a:r>
          </a:p>
        </p:txBody>
      </p:sp>
      <p:sp>
        <p:nvSpPr>
          <p:cNvPr id="8" name="Ellipse 7">
            <a:extLst>
              <a:ext uri="{FF2B5EF4-FFF2-40B4-BE49-F238E27FC236}">
                <a16:creationId xmlns:a16="http://schemas.microsoft.com/office/drawing/2014/main" id="{1B207DE3-7EC5-D1CE-8DE1-766FA461D6C2}"/>
              </a:ext>
            </a:extLst>
          </p:cNvPr>
          <p:cNvSpPr/>
          <p:nvPr/>
        </p:nvSpPr>
        <p:spPr>
          <a:xfrm>
            <a:off x="2192257" y="3389313"/>
            <a:ext cx="2686050" cy="2198687"/>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dirty="0">
                <a:solidFill>
                  <a:schemeClr val="tx1"/>
                </a:solidFill>
              </a:rPr>
              <a:t>1331 classes USEP</a:t>
            </a:r>
          </a:p>
        </p:txBody>
      </p:sp>
      <p:sp>
        <p:nvSpPr>
          <p:cNvPr id="9" name="Ellipse 8">
            <a:extLst>
              <a:ext uri="{FF2B5EF4-FFF2-40B4-BE49-F238E27FC236}">
                <a16:creationId xmlns:a16="http://schemas.microsoft.com/office/drawing/2014/main" id="{C5F0A00B-FAF5-3099-FB3C-A141F80999D1}"/>
              </a:ext>
            </a:extLst>
          </p:cNvPr>
          <p:cNvSpPr/>
          <p:nvPr/>
        </p:nvSpPr>
        <p:spPr>
          <a:xfrm>
            <a:off x="4454444" y="3333750"/>
            <a:ext cx="2686050" cy="2200275"/>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dirty="0">
                <a:solidFill>
                  <a:schemeClr val="tx1"/>
                </a:solidFill>
              </a:rPr>
              <a:t>840 classes de collèges</a:t>
            </a:r>
          </a:p>
        </p:txBody>
      </p:sp>
    </p:spTree>
    <p:extLst>
      <p:ext uri="{BB962C8B-B14F-4D97-AF65-F5344CB8AC3E}">
        <p14:creationId xmlns:p14="http://schemas.microsoft.com/office/powerpoint/2010/main" val="418876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9D628C-74EB-AFA3-7C5B-D9A777FFCDBB}"/>
              </a:ext>
            </a:extLst>
          </p:cNvPr>
          <p:cNvSpPr txBox="1">
            <a:spLocks/>
          </p:cNvSpPr>
          <p:nvPr/>
        </p:nvSpPr>
        <p:spPr>
          <a:xfrm>
            <a:off x="609600" y="549275"/>
            <a:ext cx="10972800" cy="6477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FR"/>
              <a:t>Liens entre les classes participantes et un club de voile</a:t>
            </a:r>
            <a:endParaRPr lang="fr-FR" dirty="0"/>
          </a:p>
        </p:txBody>
      </p:sp>
      <p:graphicFrame>
        <p:nvGraphicFramePr>
          <p:cNvPr id="3" name="Tableau 2">
            <a:extLst>
              <a:ext uri="{FF2B5EF4-FFF2-40B4-BE49-F238E27FC236}">
                <a16:creationId xmlns:a16="http://schemas.microsoft.com/office/drawing/2014/main" id="{58093AE3-CE93-5922-E18B-A7B25D9C1FBC}"/>
              </a:ext>
            </a:extLst>
          </p:cNvPr>
          <p:cNvGraphicFramePr>
            <a:graphicFrameLocks noGrp="1"/>
          </p:cNvGraphicFramePr>
          <p:nvPr/>
        </p:nvGraphicFramePr>
        <p:xfrm>
          <a:off x="609600" y="1841500"/>
          <a:ext cx="10428288" cy="4343400"/>
        </p:xfrm>
        <a:graphic>
          <a:graphicData uri="http://schemas.openxmlformats.org/drawingml/2006/table">
            <a:tbl>
              <a:tblPr firstRow="1" firstCol="1" bandRow="1">
                <a:tableStyleId>{5C22544A-7EE6-4342-B048-85BDC9FD1C3A}</a:tableStyleId>
              </a:tblPr>
              <a:tblGrid>
                <a:gridCol w="2191859">
                  <a:extLst>
                    <a:ext uri="{9D8B030D-6E8A-4147-A177-3AD203B41FA5}">
                      <a16:colId xmlns:a16="http://schemas.microsoft.com/office/drawing/2014/main" val="20000"/>
                    </a:ext>
                  </a:extLst>
                </a:gridCol>
                <a:gridCol w="3841084">
                  <a:extLst>
                    <a:ext uri="{9D8B030D-6E8A-4147-A177-3AD203B41FA5}">
                      <a16:colId xmlns:a16="http://schemas.microsoft.com/office/drawing/2014/main" val="20001"/>
                    </a:ext>
                  </a:extLst>
                </a:gridCol>
                <a:gridCol w="4395345">
                  <a:extLst>
                    <a:ext uri="{9D8B030D-6E8A-4147-A177-3AD203B41FA5}">
                      <a16:colId xmlns:a16="http://schemas.microsoft.com/office/drawing/2014/main" val="20002"/>
                    </a:ext>
                  </a:extLst>
                </a:gridCol>
              </a:tblGrid>
              <a:tr h="1628775">
                <a:tc>
                  <a:txBody>
                    <a:bodyPr/>
                    <a:lstStyle/>
                    <a:p>
                      <a:pPr algn="ctr"/>
                      <a:r>
                        <a:rPr lang="fr-FR" sz="2400" dirty="0">
                          <a:effectLst/>
                        </a:rPr>
                        <a:t> </a:t>
                      </a:r>
                      <a:endParaRPr lang="fr-FR" sz="2400" dirty="0">
                        <a:effectLst/>
                        <a:latin typeface="Aptos" panose="020B0004020202020204" pitchFamily="34" charset="0"/>
                        <a:ea typeface="Aptos" panose="020B0004020202020204" pitchFamily="34" charset="0"/>
                        <a:cs typeface="Aptos" panose="020B0004020202020204" pitchFamily="34" charset="0"/>
                      </a:endParaRPr>
                    </a:p>
                  </a:txBody>
                  <a:tcPr marL="68584" marR="68584" marT="0" marB="0" anchor="ctr"/>
                </a:tc>
                <a:tc>
                  <a:txBody>
                    <a:bodyPr/>
                    <a:lstStyle/>
                    <a:p>
                      <a:pPr algn="ctr"/>
                      <a:r>
                        <a:rPr lang="fr-FR" sz="2400" dirty="0">
                          <a:effectLst/>
                        </a:rPr>
                        <a:t>En lien avec un club de voile</a:t>
                      </a:r>
                      <a:endParaRPr lang="fr-FR" sz="2400" dirty="0">
                        <a:effectLst/>
                        <a:latin typeface="Aptos" panose="020B0004020202020204" pitchFamily="34" charset="0"/>
                        <a:ea typeface="Aptos" panose="020B0004020202020204" pitchFamily="34" charset="0"/>
                        <a:cs typeface="Aptos" panose="020B0004020202020204" pitchFamily="34" charset="0"/>
                      </a:endParaRPr>
                    </a:p>
                  </a:txBody>
                  <a:tcPr marL="68584" marR="68584" marT="0" marB="0" anchor="ctr"/>
                </a:tc>
                <a:tc>
                  <a:txBody>
                    <a:bodyPr/>
                    <a:lstStyle/>
                    <a:p>
                      <a:pPr algn="ctr"/>
                      <a:r>
                        <a:rPr lang="fr-FR" sz="2400">
                          <a:effectLst/>
                        </a:rPr>
                        <a:t>Pourcentage de classes en lien avec un club de voile</a:t>
                      </a:r>
                      <a:endParaRPr lang="fr-FR" sz="2400">
                        <a:effectLst/>
                        <a:latin typeface="Aptos" panose="020B0004020202020204" pitchFamily="34" charset="0"/>
                        <a:ea typeface="Aptos" panose="020B0004020202020204" pitchFamily="34" charset="0"/>
                        <a:cs typeface="Aptos" panose="020B0004020202020204" pitchFamily="34" charset="0"/>
                      </a:endParaRPr>
                    </a:p>
                  </a:txBody>
                  <a:tcPr marL="68584" marR="68584" marT="0" marB="0" anchor="ctr"/>
                </a:tc>
                <a:extLst>
                  <a:ext uri="{0D108BD9-81ED-4DB2-BD59-A6C34878D82A}">
                    <a16:rowId xmlns:a16="http://schemas.microsoft.com/office/drawing/2014/main" val="10000"/>
                  </a:ext>
                </a:extLst>
              </a:tr>
              <a:tr h="542925">
                <a:tc>
                  <a:txBody>
                    <a:bodyPr/>
                    <a:lstStyle/>
                    <a:p>
                      <a:pPr algn="ctr"/>
                      <a:r>
                        <a:rPr lang="fr-FR" sz="2400">
                          <a:effectLst/>
                        </a:rPr>
                        <a:t>Primaires</a:t>
                      </a:r>
                      <a:endParaRPr lang="fr-FR" sz="2400">
                        <a:effectLst/>
                        <a:latin typeface="Aptos" panose="020B0004020202020204" pitchFamily="34" charset="0"/>
                        <a:ea typeface="Aptos" panose="020B0004020202020204" pitchFamily="34" charset="0"/>
                        <a:cs typeface="Aptos" panose="020B0004020202020204" pitchFamily="34" charset="0"/>
                      </a:endParaRPr>
                    </a:p>
                  </a:txBody>
                  <a:tcPr marL="68584" marR="68584" marT="0" marB="0" anchor="ctr"/>
                </a:tc>
                <a:tc>
                  <a:txBody>
                    <a:bodyPr/>
                    <a:lstStyle/>
                    <a:p>
                      <a:pPr algn="ctr"/>
                      <a:r>
                        <a:rPr lang="fr-FR" sz="2400" dirty="0">
                          <a:effectLst/>
                        </a:rPr>
                        <a:t>582/5298</a:t>
                      </a:r>
                      <a:endParaRPr lang="fr-FR" sz="2400" dirty="0">
                        <a:effectLst/>
                        <a:latin typeface="Aptos" panose="020B0004020202020204" pitchFamily="34" charset="0"/>
                        <a:ea typeface="Aptos" panose="020B0004020202020204" pitchFamily="34" charset="0"/>
                        <a:cs typeface="Aptos" panose="020B0004020202020204" pitchFamily="34" charset="0"/>
                      </a:endParaRPr>
                    </a:p>
                  </a:txBody>
                  <a:tcPr marL="68584" marR="68584" marT="0" marB="0" anchor="ctr"/>
                </a:tc>
                <a:tc>
                  <a:txBody>
                    <a:bodyPr/>
                    <a:lstStyle/>
                    <a:p>
                      <a:pPr algn="ctr"/>
                      <a:r>
                        <a:rPr lang="fr-FR" sz="2400">
                          <a:effectLst/>
                        </a:rPr>
                        <a:t>10%</a:t>
                      </a:r>
                      <a:endParaRPr lang="fr-FR" sz="2400">
                        <a:effectLst/>
                        <a:latin typeface="Aptos" panose="020B0004020202020204" pitchFamily="34" charset="0"/>
                        <a:ea typeface="Aptos" panose="020B0004020202020204" pitchFamily="34" charset="0"/>
                        <a:cs typeface="Aptos" panose="020B0004020202020204" pitchFamily="34" charset="0"/>
                      </a:endParaRPr>
                    </a:p>
                  </a:txBody>
                  <a:tcPr marL="68584" marR="68584" marT="0" marB="0" anchor="ctr"/>
                </a:tc>
                <a:extLst>
                  <a:ext uri="{0D108BD9-81ED-4DB2-BD59-A6C34878D82A}">
                    <a16:rowId xmlns:a16="http://schemas.microsoft.com/office/drawing/2014/main" val="10001"/>
                  </a:ext>
                </a:extLst>
              </a:tr>
              <a:tr h="542925">
                <a:tc>
                  <a:txBody>
                    <a:bodyPr/>
                    <a:lstStyle/>
                    <a:p>
                      <a:pPr algn="ctr"/>
                      <a:r>
                        <a:rPr lang="fr-FR" sz="2400">
                          <a:effectLst/>
                        </a:rPr>
                        <a:t>USEP</a:t>
                      </a:r>
                      <a:endParaRPr lang="fr-FR" sz="2400">
                        <a:effectLst/>
                        <a:latin typeface="Aptos" panose="020B0004020202020204" pitchFamily="34" charset="0"/>
                        <a:ea typeface="Aptos" panose="020B0004020202020204" pitchFamily="34" charset="0"/>
                        <a:cs typeface="Aptos" panose="020B0004020202020204" pitchFamily="34" charset="0"/>
                      </a:endParaRPr>
                    </a:p>
                  </a:txBody>
                  <a:tcPr marL="68584" marR="68584" marT="0" marB="0" anchor="ctr"/>
                </a:tc>
                <a:tc>
                  <a:txBody>
                    <a:bodyPr/>
                    <a:lstStyle/>
                    <a:p>
                      <a:pPr algn="ctr"/>
                      <a:r>
                        <a:rPr lang="fr-FR" sz="2400" dirty="0">
                          <a:effectLst/>
                        </a:rPr>
                        <a:t>162/1321</a:t>
                      </a:r>
                      <a:endParaRPr lang="fr-FR" sz="2400" dirty="0">
                        <a:effectLst/>
                        <a:latin typeface="Aptos" panose="020B0004020202020204" pitchFamily="34" charset="0"/>
                        <a:ea typeface="Aptos" panose="020B0004020202020204" pitchFamily="34" charset="0"/>
                        <a:cs typeface="Aptos" panose="020B0004020202020204" pitchFamily="34" charset="0"/>
                      </a:endParaRPr>
                    </a:p>
                  </a:txBody>
                  <a:tcPr marL="68584" marR="68584" marT="0" marB="0" anchor="ctr"/>
                </a:tc>
                <a:tc>
                  <a:txBody>
                    <a:bodyPr/>
                    <a:lstStyle/>
                    <a:p>
                      <a:pPr algn="ctr"/>
                      <a:r>
                        <a:rPr lang="fr-FR" sz="2400" dirty="0">
                          <a:effectLst/>
                        </a:rPr>
                        <a:t>12%</a:t>
                      </a:r>
                      <a:endParaRPr lang="fr-FR" sz="2400" dirty="0">
                        <a:effectLst/>
                        <a:latin typeface="Aptos" panose="020B0004020202020204" pitchFamily="34" charset="0"/>
                        <a:ea typeface="Aptos" panose="020B0004020202020204" pitchFamily="34" charset="0"/>
                        <a:cs typeface="Aptos" panose="020B0004020202020204" pitchFamily="34" charset="0"/>
                      </a:endParaRPr>
                    </a:p>
                  </a:txBody>
                  <a:tcPr marL="68584" marR="68584" marT="0" marB="0" anchor="ctr"/>
                </a:tc>
                <a:extLst>
                  <a:ext uri="{0D108BD9-81ED-4DB2-BD59-A6C34878D82A}">
                    <a16:rowId xmlns:a16="http://schemas.microsoft.com/office/drawing/2014/main" val="10002"/>
                  </a:ext>
                </a:extLst>
              </a:tr>
              <a:tr h="542925">
                <a:tc>
                  <a:txBody>
                    <a:bodyPr/>
                    <a:lstStyle/>
                    <a:p>
                      <a:pPr algn="ctr"/>
                      <a:r>
                        <a:rPr lang="fr-FR" sz="2400">
                          <a:effectLst/>
                        </a:rPr>
                        <a:t>Collèges</a:t>
                      </a:r>
                      <a:endParaRPr lang="fr-FR" sz="2400">
                        <a:effectLst/>
                        <a:latin typeface="Aptos" panose="020B0004020202020204" pitchFamily="34" charset="0"/>
                        <a:ea typeface="Aptos" panose="020B0004020202020204" pitchFamily="34" charset="0"/>
                        <a:cs typeface="Aptos" panose="020B0004020202020204" pitchFamily="34" charset="0"/>
                      </a:endParaRPr>
                    </a:p>
                  </a:txBody>
                  <a:tcPr marL="68584" marR="68584" marT="0" marB="0" anchor="ctr"/>
                </a:tc>
                <a:tc>
                  <a:txBody>
                    <a:bodyPr/>
                    <a:lstStyle/>
                    <a:p>
                      <a:pPr algn="ctr"/>
                      <a:r>
                        <a:rPr lang="fr-FR" sz="2400" dirty="0">
                          <a:effectLst/>
                        </a:rPr>
                        <a:t>130/826</a:t>
                      </a:r>
                      <a:endParaRPr lang="fr-FR" sz="2400" dirty="0">
                        <a:effectLst/>
                        <a:latin typeface="Aptos" panose="020B0004020202020204" pitchFamily="34" charset="0"/>
                        <a:ea typeface="Aptos" panose="020B0004020202020204" pitchFamily="34" charset="0"/>
                        <a:cs typeface="Aptos" panose="020B0004020202020204" pitchFamily="34" charset="0"/>
                      </a:endParaRPr>
                    </a:p>
                  </a:txBody>
                  <a:tcPr marL="68584" marR="68584" marT="0" marB="0" anchor="ctr"/>
                </a:tc>
                <a:tc>
                  <a:txBody>
                    <a:bodyPr/>
                    <a:lstStyle/>
                    <a:p>
                      <a:pPr algn="ctr"/>
                      <a:r>
                        <a:rPr lang="fr-FR" sz="2400" dirty="0">
                          <a:effectLst/>
                        </a:rPr>
                        <a:t>15%</a:t>
                      </a:r>
                      <a:endParaRPr lang="fr-FR" sz="2400" dirty="0">
                        <a:effectLst/>
                        <a:latin typeface="Aptos" panose="020B0004020202020204" pitchFamily="34" charset="0"/>
                        <a:ea typeface="Aptos" panose="020B0004020202020204" pitchFamily="34" charset="0"/>
                        <a:cs typeface="Aptos" panose="020B0004020202020204" pitchFamily="34" charset="0"/>
                      </a:endParaRPr>
                    </a:p>
                  </a:txBody>
                  <a:tcPr marL="68584" marR="68584" marT="0" marB="0" anchor="ctr"/>
                </a:tc>
                <a:extLst>
                  <a:ext uri="{0D108BD9-81ED-4DB2-BD59-A6C34878D82A}">
                    <a16:rowId xmlns:a16="http://schemas.microsoft.com/office/drawing/2014/main" val="10003"/>
                  </a:ext>
                </a:extLst>
              </a:tr>
              <a:tr h="542925">
                <a:tc>
                  <a:txBody>
                    <a:bodyPr/>
                    <a:lstStyle/>
                    <a:p>
                      <a:pPr algn="ctr"/>
                      <a:r>
                        <a:rPr lang="fr-FR" sz="2400">
                          <a:effectLst/>
                        </a:rPr>
                        <a:t>Lycées</a:t>
                      </a:r>
                      <a:endParaRPr lang="fr-FR" sz="2400">
                        <a:effectLst/>
                        <a:latin typeface="Aptos" panose="020B0004020202020204" pitchFamily="34" charset="0"/>
                        <a:ea typeface="Aptos" panose="020B0004020202020204" pitchFamily="34" charset="0"/>
                        <a:cs typeface="Aptos" panose="020B0004020202020204" pitchFamily="34" charset="0"/>
                      </a:endParaRPr>
                    </a:p>
                  </a:txBody>
                  <a:tcPr marL="68584" marR="68584" marT="0" marB="0" anchor="ctr"/>
                </a:tc>
                <a:tc>
                  <a:txBody>
                    <a:bodyPr/>
                    <a:lstStyle/>
                    <a:p>
                      <a:pPr algn="ctr"/>
                      <a:r>
                        <a:rPr lang="fr-FR" sz="2400">
                          <a:effectLst/>
                        </a:rPr>
                        <a:t>64/297</a:t>
                      </a:r>
                      <a:endParaRPr lang="fr-FR" sz="2400">
                        <a:effectLst/>
                        <a:latin typeface="Aptos" panose="020B0004020202020204" pitchFamily="34" charset="0"/>
                        <a:ea typeface="Aptos" panose="020B0004020202020204" pitchFamily="34" charset="0"/>
                        <a:cs typeface="Aptos" panose="020B0004020202020204" pitchFamily="34" charset="0"/>
                      </a:endParaRPr>
                    </a:p>
                  </a:txBody>
                  <a:tcPr marL="68584" marR="68584" marT="0" marB="0" anchor="ctr"/>
                </a:tc>
                <a:tc>
                  <a:txBody>
                    <a:bodyPr/>
                    <a:lstStyle/>
                    <a:p>
                      <a:pPr algn="ctr"/>
                      <a:r>
                        <a:rPr lang="fr-FR" sz="2400" dirty="0">
                          <a:effectLst/>
                        </a:rPr>
                        <a:t>21%</a:t>
                      </a:r>
                      <a:endParaRPr lang="fr-FR" sz="2400" dirty="0">
                        <a:effectLst/>
                        <a:latin typeface="Aptos" panose="020B0004020202020204" pitchFamily="34" charset="0"/>
                        <a:ea typeface="Aptos" panose="020B0004020202020204" pitchFamily="34" charset="0"/>
                        <a:cs typeface="Aptos" panose="020B0004020202020204" pitchFamily="34" charset="0"/>
                      </a:endParaRPr>
                    </a:p>
                  </a:txBody>
                  <a:tcPr marL="68584" marR="68584" marT="0" marB="0" anchor="ctr"/>
                </a:tc>
                <a:extLst>
                  <a:ext uri="{0D108BD9-81ED-4DB2-BD59-A6C34878D82A}">
                    <a16:rowId xmlns:a16="http://schemas.microsoft.com/office/drawing/2014/main" val="10004"/>
                  </a:ext>
                </a:extLst>
              </a:tr>
              <a:tr h="542925">
                <a:tc>
                  <a:txBody>
                    <a:bodyPr/>
                    <a:lstStyle/>
                    <a:p>
                      <a:pPr algn="ctr"/>
                      <a:r>
                        <a:rPr lang="fr-FR" sz="2400">
                          <a:effectLst/>
                        </a:rPr>
                        <a:t>Total</a:t>
                      </a:r>
                      <a:endParaRPr lang="fr-FR" sz="2400">
                        <a:effectLst/>
                        <a:latin typeface="Aptos" panose="020B0004020202020204" pitchFamily="34" charset="0"/>
                        <a:ea typeface="Aptos" panose="020B0004020202020204" pitchFamily="34" charset="0"/>
                        <a:cs typeface="Aptos" panose="020B0004020202020204" pitchFamily="34" charset="0"/>
                      </a:endParaRPr>
                    </a:p>
                  </a:txBody>
                  <a:tcPr marL="68584" marR="68584" marT="0" marB="0" anchor="ctr"/>
                </a:tc>
                <a:tc>
                  <a:txBody>
                    <a:bodyPr/>
                    <a:lstStyle/>
                    <a:p>
                      <a:pPr algn="ctr"/>
                      <a:r>
                        <a:rPr lang="fr-FR" sz="2400">
                          <a:effectLst/>
                        </a:rPr>
                        <a:t>938/7742</a:t>
                      </a:r>
                      <a:endParaRPr lang="fr-FR" sz="2400">
                        <a:effectLst/>
                        <a:latin typeface="Aptos" panose="020B0004020202020204" pitchFamily="34" charset="0"/>
                        <a:ea typeface="Aptos" panose="020B0004020202020204" pitchFamily="34" charset="0"/>
                        <a:cs typeface="Aptos" panose="020B0004020202020204" pitchFamily="34" charset="0"/>
                      </a:endParaRPr>
                    </a:p>
                  </a:txBody>
                  <a:tcPr marL="68584" marR="68584" marT="0" marB="0" anchor="ctr"/>
                </a:tc>
                <a:tc>
                  <a:txBody>
                    <a:bodyPr/>
                    <a:lstStyle/>
                    <a:p>
                      <a:pPr algn="ctr"/>
                      <a:r>
                        <a:rPr lang="fr-FR" sz="2400" dirty="0">
                          <a:effectLst/>
                        </a:rPr>
                        <a:t>12%</a:t>
                      </a:r>
                      <a:endParaRPr lang="fr-FR" sz="2400" dirty="0">
                        <a:effectLst/>
                        <a:latin typeface="Aptos" panose="020B0004020202020204" pitchFamily="34" charset="0"/>
                        <a:ea typeface="Aptos" panose="020B0004020202020204" pitchFamily="34" charset="0"/>
                        <a:cs typeface="Aptos" panose="020B0004020202020204" pitchFamily="34" charset="0"/>
                      </a:endParaRPr>
                    </a:p>
                  </a:txBody>
                  <a:tcPr marL="68584" marR="68584"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59307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30CDD-CAD3-CDCF-9712-A1E763561E6F}"/>
              </a:ext>
            </a:extLst>
          </p:cNvPr>
          <p:cNvSpPr txBox="1">
            <a:spLocks/>
          </p:cNvSpPr>
          <p:nvPr/>
        </p:nvSpPr>
        <p:spPr>
          <a:xfrm>
            <a:off x="609600" y="549275"/>
            <a:ext cx="10972800" cy="6477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FR"/>
              <a:t>Participation des fédérations scolaires et autres partenariats</a:t>
            </a:r>
            <a:endParaRPr lang="fr-FR" dirty="0"/>
          </a:p>
        </p:txBody>
      </p:sp>
      <p:graphicFrame>
        <p:nvGraphicFramePr>
          <p:cNvPr id="3" name="Tableau 2">
            <a:extLst>
              <a:ext uri="{FF2B5EF4-FFF2-40B4-BE49-F238E27FC236}">
                <a16:creationId xmlns:a16="http://schemas.microsoft.com/office/drawing/2014/main" id="{53AC8FB6-9006-690C-7B5D-8D67935D19B3}"/>
              </a:ext>
            </a:extLst>
          </p:cNvPr>
          <p:cNvGraphicFramePr>
            <a:graphicFrameLocks noGrp="1"/>
          </p:cNvGraphicFramePr>
          <p:nvPr/>
        </p:nvGraphicFramePr>
        <p:xfrm>
          <a:off x="1279525" y="1763713"/>
          <a:ext cx="9542464" cy="4357688"/>
        </p:xfrm>
        <a:graphic>
          <a:graphicData uri="http://schemas.openxmlformats.org/drawingml/2006/table">
            <a:tbl>
              <a:tblPr firstRow="1" firstCol="1" bandRow="1">
                <a:tableStyleId>{5C22544A-7EE6-4342-B048-85BDC9FD1C3A}</a:tableStyleId>
              </a:tblPr>
              <a:tblGrid>
                <a:gridCol w="1361146">
                  <a:extLst>
                    <a:ext uri="{9D8B030D-6E8A-4147-A177-3AD203B41FA5}">
                      <a16:colId xmlns:a16="http://schemas.microsoft.com/office/drawing/2014/main" val="20000"/>
                    </a:ext>
                  </a:extLst>
                </a:gridCol>
                <a:gridCol w="1363553">
                  <a:extLst>
                    <a:ext uri="{9D8B030D-6E8A-4147-A177-3AD203B41FA5}">
                      <a16:colId xmlns:a16="http://schemas.microsoft.com/office/drawing/2014/main" val="20001"/>
                    </a:ext>
                  </a:extLst>
                </a:gridCol>
                <a:gridCol w="1363553">
                  <a:extLst>
                    <a:ext uri="{9D8B030D-6E8A-4147-A177-3AD203B41FA5}">
                      <a16:colId xmlns:a16="http://schemas.microsoft.com/office/drawing/2014/main" val="20002"/>
                    </a:ext>
                  </a:extLst>
                </a:gridCol>
                <a:gridCol w="1363553">
                  <a:extLst>
                    <a:ext uri="{9D8B030D-6E8A-4147-A177-3AD203B41FA5}">
                      <a16:colId xmlns:a16="http://schemas.microsoft.com/office/drawing/2014/main" val="20003"/>
                    </a:ext>
                  </a:extLst>
                </a:gridCol>
                <a:gridCol w="1363553">
                  <a:extLst>
                    <a:ext uri="{9D8B030D-6E8A-4147-A177-3AD203B41FA5}">
                      <a16:colId xmlns:a16="http://schemas.microsoft.com/office/drawing/2014/main" val="20004"/>
                    </a:ext>
                  </a:extLst>
                </a:gridCol>
                <a:gridCol w="1363553">
                  <a:extLst>
                    <a:ext uri="{9D8B030D-6E8A-4147-A177-3AD203B41FA5}">
                      <a16:colId xmlns:a16="http://schemas.microsoft.com/office/drawing/2014/main" val="20005"/>
                    </a:ext>
                  </a:extLst>
                </a:gridCol>
                <a:gridCol w="1363553">
                  <a:extLst>
                    <a:ext uri="{9D8B030D-6E8A-4147-A177-3AD203B41FA5}">
                      <a16:colId xmlns:a16="http://schemas.microsoft.com/office/drawing/2014/main" val="20006"/>
                    </a:ext>
                  </a:extLst>
                </a:gridCol>
              </a:tblGrid>
              <a:tr h="1245053">
                <a:tc>
                  <a:txBody>
                    <a:bodyPr/>
                    <a:lstStyle/>
                    <a:p>
                      <a:pPr algn="ctr"/>
                      <a:r>
                        <a:rPr lang="fr-FR" sz="2400" dirty="0">
                          <a:effectLst/>
                        </a:rPr>
                        <a:t> </a:t>
                      </a:r>
                      <a:endParaRPr lang="fr-FR" sz="2400" dirty="0">
                        <a:effectLst/>
                        <a:latin typeface="Aptos" panose="020B0004020202020204" pitchFamily="34" charset="0"/>
                        <a:ea typeface="Aptos" panose="020B0004020202020204" pitchFamily="34" charset="0"/>
                        <a:cs typeface="Aptos" panose="020B0004020202020204" pitchFamily="34" charset="0"/>
                      </a:endParaRPr>
                    </a:p>
                  </a:txBody>
                  <a:tcPr marL="68583" marR="68583" marT="0" marB="0"/>
                </a:tc>
                <a:tc>
                  <a:txBody>
                    <a:bodyPr/>
                    <a:lstStyle/>
                    <a:p>
                      <a:pPr algn="ctr"/>
                      <a:r>
                        <a:rPr lang="fr-FR" sz="2400" dirty="0">
                          <a:effectLst/>
                        </a:rPr>
                        <a:t>AEFE</a:t>
                      </a:r>
                      <a:endParaRPr lang="fr-FR" sz="2400" dirty="0">
                        <a:effectLst/>
                        <a:latin typeface="Aptos" panose="020B0004020202020204" pitchFamily="34" charset="0"/>
                        <a:ea typeface="Aptos" panose="020B0004020202020204" pitchFamily="34" charset="0"/>
                        <a:cs typeface="Aptos" panose="020B0004020202020204" pitchFamily="34" charset="0"/>
                      </a:endParaRPr>
                    </a:p>
                  </a:txBody>
                  <a:tcPr marL="68583" marR="68583" marT="0" marB="0"/>
                </a:tc>
                <a:tc>
                  <a:txBody>
                    <a:bodyPr/>
                    <a:lstStyle/>
                    <a:p>
                      <a:pPr algn="ctr"/>
                      <a:r>
                        <a:rPr lang="fr-FR" sz="2400">
                          <a:effectLst/>
                        </a:rPr>
                        <a:t>UGSEL</a:t>
                      </a:r>
                      <a:endParaRPr lang="fr-FR" sz="2400">
                        <a:effectLst/>
                        <a:latin typeface="Aptos" panose="020B0004020202020204" pitchFamily="34" charset="0"/>
                        <a:ea typeface="Aptos" panose="020B0004020202020204" pitchFamily="34" charset="0"/>
                        <a:cs typeface="Aptos" panose="020B0004020202020204" pitchFamily="34" charset="0"/>
                      </a:endParaRPr>
                    </a:p>
                  </a:txBody>
                  <a:tcPr marL="68583" marR="68583" marT="0" marB="0"/>
                </a:tc>
                <a:tc>
                  <a:txBody>
                    <a:bodyPr/>
                    <a:lstStyle/>
                    <a:p>
                      <a:pPr algn="ctr"/>
                      <a:r>
                        <a:rPr lang="fr-FR" sz="2400" dirty="0">
                          <a:effectLst/>
                        </a:rPr>
                        <a:t>USEP</a:t>
                      </a:r>
                      <a:endParaRPr lang="fr-FR" sz="2400" dirty="0">
                        <a:effectLst/>
                        <a:latin typeface="Aptos" panose="020B0004020202020204" pitchFamily="34" charset="0"/>
                        <a:ea typeface="Aptos" panose="020B0004020202020204" pitchFamily="34" charset="0"/>
                        <a:cs typeface="Aptos" panose="020B0004020202020204" pitchFamily="34" charset="0"/>
                      </a:endParaRPr>
                    </a:p>
                  </a:txBody>
                  <a:tcPr marL="68583" marR="68583" marT="0" marB="0"/>
                </a:tc>
                <a:tc>
                  <a:txBody>
                    <a:bodyPr/>
                    <a:lstStyle/>
                    <a:p>
                      <a:pPr algn="ctr"/>
                      <a:r>
                        <a:rPr lang="fr-FR" sz="2400">
                          <a:effectLst/>
                        </a:rPr>
                        <a:t>UNSS</a:t>
                      </a:r>
                      <a:endParaRPr lang="fr-FR" sz="2400">
                        <a:effectLst/>
                        <a:latin typeface="Aptos" panose="020B0004020202020204" pitchFamily="34" charset="0"/>
                        <a:ea typeface="Aptos" panose="020B0004020202020204" pitchFamily="34" charset="0"/>
                        <a:cs typeface="Aptos" panose="020B0004020202020204" pitchFamily="34" charset="0"/>
                      </a:endParaRPr>
                    </a:p>
                  </a:txBody>
                  <a:tcPr marL="68583" marR="68583" marT="0" marB="0"/>
                </a:tc>
                <a:tc>
                  <a:txBody>
                    <a:bodyPr/>
                    <a:lstStyle/>
                    <a:p>
                      <a:pPr algn="ctr"/>
                      <a:r>
                        <a:rPr lang="fr-FR" sz="2400">
                          <a:effectLst/>
                        </a:rPr>
                        <a:t>Lycées Agricoles</a:t>
                      </a:r>
                      <a:endParaRPr lang="fr-FR" sz="2400">
                        <a:effectLst/>
                        <a:latin typeface="Aptos" panose="020B0004020202020204" pitchFamily="34" charset="0"/>
                        <a:ea typeface="Aptos" panose="020B0004020202020204" pitchFamily="34" charset="0"/>
                        <a:cs typeface="Aptos" panose="020B0004020202020204" pitchFamily="34" charset="0"/>
                      </a:endParaRPr>
                    </a:p>
                  </a:txBody>
                  <a:tcPr marL="68583" marR="68583" marT="0" marB="0"/>
                </a:tc>
                <a:tc>
                  <a:txBody>
                    <a:bodyPr/>
                    <a:lstStyle/>
                    <a:p>
                      <a:pPr algn="ctr"/>
                      <a:r>
                        <a:rPr lang="fr-FR" sz="2400">
                          <a:effectLst/>
                        </a:rPr>
                        <a:t>SEGPA</a:t>
                      </a:r>
                      <a:endParaRPr lang="fr-FR" sz="2400">
                        <a:effectLst/>
                        <a:latin typeface="Aptos" panose="020B0004020202020204" pitchFamily="34" charset="0"/>
                        <a:ea typeface="Aptos" panose="020B0004020202020204" pitchFamily="34" charset="0"/>
                        <a:cs typeface="Aptos" panose="020B0004020202020204" pitchFamily="34" charset="0"/>
                      </a:endParaRPr>
                    </a:p>
                  </a:txBody>
                  <a:tcPr marL="68583" marR="68583" marT="0" marB="0"/>
                </a:tc>
                <a:extLst>
                  <a:ext uri="{0D108BD9-81ED-4DB2-BD59-A6C34878D82A}">
                    <a16:rowId xmlns:a16="http://schemas.microsoft.com/office/drawing/2014/main" val="10000"/>
                  </a:ext>
                </a:extLst>
              </a:tr>
              <a:tr h="622527">
                <a:tc>
                  <a:txBody>
                    <a:bodyPr/>
                    <a:lstStyle/>
                    <a:p>
                      <a:pPr algn="ctr"/>
                      <a:r>
                        <a:rPr lang="fr-FR" sz="2400">
                          <a:effectLst/>
                        </a:rPr>
                        <a:t>Primaires</a:t>
                      </a:r>
                      <a:endParaRPr lang="fr-FR" sz="2400">
                        <a:effectLst/>
                        <a:latin typeface="Aptos" panose="020B0004020202020204" pitchFamily="34" charset="0"/>
                        <a:ea typeface="Aptos" panose="020B0004020202020204" pitchFamily="34" charset="0"/>
                        <a:cs typeface="Aptos" panose="020B0004020202020204" pitchFamily="34" charset="0"/>
                      </a:endParaRPr>
                    </a:p>
                  </a:txBody>
                  <a:tcPr marL="68583" marR="68583" marT="0" marB="0"/>
                </a:tc>
                <a:tc>
                  <a:txBody>
                    <a:bodyPr/>
                    <a:lstStyle/>
                    <a:p>
                      <a:pPr algn="ctr"/>
                      <a:r>
                        <a:rPr lang="fr-FR" sz="2400">
                          <a:effectLst/>
                        </a:rPr>
                        <a:t>125</a:t>
                      </a:r>
                      <a:endParaRPr lang="fr-FR" sz="2400">
                        <a:effectLst/>
                        <a:latin typeface="Aptos" panose="020B0004020202020204" pitchFamily="34" charset="0"/>
                        <a:ea typeface="Aptos" panose="020B0004020202020204" pitchFamily="34" charset="0"/>
                        <a:cs typeface="Aptos" panose="020B0004020202020204" pitchFamily="34" charset="0"/>
                      </a:endParaRPr>
                    </a:p>
                  </a:txBody>
                  <a:tcPr marL="68583" marR="68583" marT="0" marB="0"/>
                </a:tc>
                <a:tc>
                  <a:txBody>
                    <a:bodyPr/>
                    <a:lstStyle/>
                    <a:p>
                      <a:pPr algn="ctr"/>
                      <a:r>
                        <a:rPr lang="fr-FR" sz="2400" dirty="0">
                          <a:effectLst/>
                        </a:rPr>
                        <a:t>699</a:t>
                      </a:r>
                      <a:endParaRPr lang="fr-FR" sz="2400" dirty="0">
                        <a:effectLst/>
                        <a:latin typeface="Aptos" panose="020B0004020202020204" pitchFamily="34" charset="0"/>
                        <a:ea typeface="Aptos" panose="020B0004020202020204" pitchFamily="34" charset="0"/>
                        <a:cs typeface="Aptos" panose="020B0004020202020204" pitchFamily="34" charset="0"/>
                      </a:endParaRPr>
                    </a:p>
                  </a:txBody>
                  <a:tcPr marL="68583" marR="68583" marT="0" marB="0"/>
                </a:tc>
                <a:tc>
                  <a:txBody>
                    <a:bodyPr/>
                    <a:lstStyle/>
                    <a:p>
                      <a:pPr algn="ctr"/>
                      <a:r>
                        <a:rPr lang="fr-FR" sz="2400">
                          <a:effectLst/>
                        </a:rPr>
                        <a:t>1321</a:t>
                      </a:r>
                      <a:endParaRPr lang="fr-FR" sz="2400">
                        <a:effectLst/>
                        <a:latin typeface="Aptos" panose="020B0004020202020204" pitchFamily="34" charset="0"/>
                        <a:ea typeface="Aptos" panose="020B0004020202020204" pitchFamily="34" charset="0"/>
                        <a:cs typeface="Aptos" panose="020B0004020202020204" pitchFamily="34" charset="0"/>
                      </a:endParaRPr>
                    </a:p>
                  </a:txBody>
                  <a:tcPr marL="68583" marR="68583" marT="0" marB="0"/>
                </a:tc>
                <a:tc>
                  <a:txBody>
                    <a:bodyPr/>
                    <a:lstStyle/>
                    <a:p>
                      <a:pPr algn="ctr"/>
                      <a:r>
                        <a:rPr lang="fr-FR" sz="2400" dirty="0">
                          <a:effectLst/>
                        </a:rPr>
                        <a:t>-</a:t>
                      </a:r>
                      <a:endParaRPr lang="fr-FR" sz="2400" dirty="0">
                        <a:effectLst/>
                        <a:latin typeface="Aptos" panose="020B0004020202020204" pitchFamily="34" charset="0"/>
                        <a:ea typeface="Aptos" panose="020B0004020202020204" pitchFamily="34" charset="0"/>
                        <a:cs typeface="Aptos" panose="020B0004020202020204" pitchFamily="34" charset="0"/>
                      </a:endParaRPr>
                    </a:p>
                  </a:txBody>
                  <a:tcPr marL="68583" marR="68583" marT="0" marB="0"/>
                </a:tc>
                <a:tc>
                  <a:txBody>
                    <a:bodyPr/>
                    <a:lstStyle/>
                    <a:p>
                      <a:pPr algn="ctr"/>
                      <a:r>
                        <a:rPr lang="fr-FR" sz="2400">
                          <a:effectLst/>
                        </a:rPr>
                        <a:t>-</a:t>
                      </a:r>
                      <a:endParaRPr lang="fr-FR" sz="2400">
                        <a:effectLst/>
                        <a:latin typeface="Aptos" panose="020B0004020202020204" pitchFamily="34" charset="0"/>
                        <a:ea typeface="Aptos" panose="020B0004020202020204" pitchFamily="34" charset="0"/>
                        <a:cs typeface="Aptos" panose="020B0004020202020204" pitchFamily="34" charset="0"/>
                      </a:endParaRPr>
                    </a:p>
                  </a:txBody>
                  <a:tcPr marL="68583" marR="68583" marT="0" marB="0"/>
                </a:tc>
                <a:tc>
                  <a:txBody>
                    <a:bodyPr/>
                    <a:lstStyle/>
                    <a:p>
                      <a:pPr algn="ctr"/>
                      <a:r>
                        <a:rPr lang="fr-FR" sz="2400">
                          <a:effectLst/>
                        </a:rPr>
                        <a:t>-</a:t>
                      </a:r>
                      <a:endParaRPr lang="fr-FR" sz="2400">
                        <a:effectLst/>
                        <a:latin typeface="Aptos" panose="020B0004020202020204" pitchFamily="34" charset="0"/>
                        <a:ea typeface="Aptos" panose="020B0004020202020204" pitchFamily="34" charset="0"/>
                        <a:cs typeface="Aptos" panose="020B0004020202020204" pitchFamily="34" charset="0"/>
                      </a:endParaRPr>
                    </a:p>
                  </a:txBody>
                  <a:tcPr marL="68583" marR="68583" marT="0" marB="0"/>
                </a:tc>
                <a:extLst>
                  <a:ext uri="{0D108BD9-81ED-4DB2-BD59-A6C34878D82A}">
                    <a16:rowId xmlns:a16="http://schemas.microsoft.com/office/drawing/2014/main" val="10001"/>
                  </a:ext>
                </a:extLst>
              </a:tr>
              <a:tr h="622527">
                <a:tc>
                  <a:txBody>
                    <a:bodyPr/>
                    <a:lstStyle/>
                    <a:p>
                      <a:pPr algn="ctr"/>
                      <a:r>
                        <a:rPr lang="fr-FR" sz="2400">
                          <a:effectLst/>
                        </a:rPr>
                        <a:t>USEP</a:t>
                      </a:r>
                      <a:endParaRPr lang="fr-FR" sz="2400">
                        <a:effectLst/>
                        <a:latin typeface="Aptos" panose="020B0004020202020204" pitchFamily="34" charset="0"/>
                        <a:ea typeface="Aptos" panose="020B0004020202020204" pitchFamily="34" charset="0"/>
                        <a:cs typeface="Aptos" panose="020B0004020202020204" pitchFamily="34" charset="0"/>
                      </a:endParaRPr>
                    </a:p>
                  </a:txBody>
                  <a:tcPr marL="68583" marR="68583" marT="0" marB="0"/>
                </a:tc>
                <a:tc>
                  <a:txBody>
                    <a:bodyPr/>
                    <a:lstStyle/>
                    <a:p>
                      <a:pPr algn="ctr"/>
                      <a:r>
                        <a:rPr lang="fr-FR" sz="2400">
                          <a:effectLst/>
                        </a:rPr>
                        <a:t>27</a:t>
                      </a:r>
                      <a:endParaRPr lang="fr-FR" sz="2400">
                        <a:effectLst/>
                        <a:latin typeface="Aptos" panose="020B0004020202020204" pitchFamily="34" charset="0"/>
                        <a:ea typeface="Aptos" panose="020B0004020202020204" pitchFamily="34" charset="0"/>
                        <a:cs typeface="Aptos" panose="020B0004020202020204" pitchFamily="34" charset="0"/>
                      </a:endParaRPr>
                    </a:p>
                  </a:txBody>
                  <a:tcPr marL="68583" marR="68583" marT="0" marB="0"/>
                </a:tc>
                <a:tc>
                  <a:txBody>
                    <a:bodyPr/>
                    <a:lstStyle/>
                    <a:p>
                      <a:pPr algn="ctr"/>
                      <a:r>
                        <a:rPr lang="fr-FR" sz="2400">
                          <a:effectLst/>
                        </a:rPr>
                        <a:t>-</a:t>
                      </a:r>
                      <a:endParaRPr lang="fr-FR" sz="2400">
                        <a:effectLst/>
                        <a:latin typeface="Aptos" panose="020B0004020202020204" pitchFamily="34" charset="0"/>
                        <a:ea typeface="Aptos" panose="020B0004020202020204" pitchFamily="34" charset="0"/>
                        <a:cs typeface="Aptos" panose="020B0004020202020204" pitchFamily="34" charset="0"/>
                      </a:endParaRPr>
                    </a:p>
                  </a:txBody>
                  <a:tcPr marL="68583" marR="68583" marT="0" marB="0"/>
                </a:tc>
                <a:tc>
                  <a:txBody>
                    <a:bodyPr/>
                    <a:lstStyle/>
                    <a:p>
                      <a:pPr algn="ctr"/>
                      <a:r>
                        <a:rPr lang="fr-FR" sz="2400" dirty="0">
                          <a:effectLst/>
                        </a:rPr>
                        <a:t>-</a:t>
                      </a:r>
                      <a:endParaRPr lang="fr-FR" sz="2400" dirty="0">
                        <a:effectLst/>
                        <a:latin typeface="Aptos" panose="020B0004020202020204" pitchFamily="34" charset="0"/>
                        <a:ea typeface="Aptos" panose="020B0004020202020204" pitchFamily="34" charset="0"/>
                        <a:cs typeface="Aptos" panose="020B0004020202020204" pitchFamily="34" charset="0"/>
                      </a:endParaRPr>
                    </a:p>
                  </a:txBody>
                  <a:tcPr marL="68583" marR="68583" marT="0" marB="0"/>
                </a:tc>
                <a:tc>
                  <a:txBody>
                    <a:bodyPr/>
                    <a:lstStyle/>
                    <a:p>
                      <a:pPr algn="ctr"/>
                      <a:r>
                        <a:rPr lang="fr-FR" sz="2400">
                          <a:effectLst/>
                        </a:rPr>
                        <a:t>-</a:t>
                      </a:r>
                      <a:endParaRPr lang="fr-FR" sz="2400">
                        <a:effectLst/>
                        <a:latin typeface="Aptos" panose="020B0004020202020204" pitchFamily="34" charset="0"/>
                        <a:ea typeface="Aptos" panose="020B0004020202020204" pitchFamily="34" charset="0"/>
                        <a:cs typeface="Aptos" panose="020B0004020202020204" pitchFamily="34" charset="0"/>
                      </a:endParaRPr>
                    </a:p>
                  </a:txBody>
                  <a:tcPr marL="68583" marR="68583" marT="0" marB="0"/>
                </a:tc>
                <a:tc>
                  <a:txBody>
                    <a:bodyPr/>
                    <a:lstStyle/>
                    <a:p>
                      <a:pPr algn="ctr"/>
                      <a:r>
                        <a:rPr lang="fr-FR" sz="2400" dirty="0">
                          <a:effectLst/>
                        </a:rPr>
                        <a:t>-</a:t>
                      </a:r>
                      <a:endParaRPr lang="fr-FR" sz="2400" dirty="0">
                        <a:effectLst/>
                        <a:latin typeface="Aptos" panose="020B0004020202020204" pitchFamily="34" charset="0"/>
                        <a:ea typeface="Aptos" panose="020B0004020202020204" pitchFamily="34" charset="0"/>
                        <a:cs typeface="Aptos" panose="020B0004020202020204" pitchFamily="34" charset="0"/>
                      </a:endParaRPr>
                    </a:p>
                  </a:txBody>
                  <a:tcPr marL="68583" marR="68583" marT="0" marB="0"/>
                </a:tc>
                <a:tc>
                  <a:txBody>
                    <a:bodyPr/>
                    <a:lstStyle/>
                    <a:p>
                      <a:pPr algn="ctr"/>
                      <a:r>
                        <a:rPr lang="fr-FR" sz="2400">
                          <a:effectLst/>
                        </a:rPr>
                        <a:t>-</a:t>
                      </a:r>
                      <a:endParaRPr lang="fr-FR" sz="2400">
                        <a:effectLst/>
                        <a:latin typeface="Aptos" panose="020B0004020202020204" pitchFamily="34" charset="0"/>
                        <a:ea typeface="Aptos" panose="020B0004020202020204" pitchFamily="34" charset="0"/>
                        <a:cs typeface="Aptos" panose="020B0004020202020204" pitchFamily="34" charset="0"/>
                      </a:endParaRPr>
                    </a:p>
                  </a:txBody>
                  <a:tcPr marL="68583" marR="68583" marT="0" marB="0"/>
                </a:tc>
                <a:extLst>
                  <a:ext uri="{0D108BD9-81ED-4DB2-BD59-A6C34878D82A}">
                    <a16:rowId xmlns:a16="http://schemas.microsoft.com/office/drawing/2014/main" val="10002"/>
                  </a:ext>
                </a:extLst>
              </a:tr>
              <a:tr h="622527">
                <a:tc>
                  <a:txBody>
                    <a:bodyPr/>
                    <a:lstStyle/>
                    <a:p>
                      <a:pPr algn="ctr"/>
                      <a:r>
                        <a:rPr lang="fr-FR" sz="2400">
                          <a:effectLst/>
                        </a:rPr>
                        <a:t>Collèges</a:t>
                      </a:r>
                      <a:endParaRPr lang="fr-FR" sz="2400">
                        <a:effectLst/>
                        <a:latin typeface="Aptos" panose="020B0004020202020204" pitchFamily="34" charset="0"/>
                        <a:ea typeface="Aptos" panose="020B0004020202020204" pitchFamily="34" charset="0"/>
                        <a:cs typeface="Aptos" panose="020B0004020202020204" pitchFamily="34" charset="0"/>
                      </a:endParaRPr>
                    </a:p>
                  </a:txBody>
                  <a:tcPr marL="68583" marR="68583" marT="0" marB="0"/>
                </a:tc>
                <a:tc>
                  <a:txBody>
                    <a:bodyPr/>
                    <a:lstStyle/>
                    <a:p>
                      <a:pPr algn="ctr"/>
                      <a:r>
                        <a:rPr lang="fr-FR" sz="2400">
                          <a:effectLst/>
                        </a:rPr>
                        <a:t>31</a:t>
                      </a:r>
                      <a:endParaRPr lang="fr-FR" sz="2400">
                        <a:effectLst/>
                        <a:latin typeface="Aptos" panose="020B0004020202020204" pitchFamily="34" charset="0"/>
                        <a:ea typeface="Aptos" panose="020B0004020202020204" pitchFamily="34" charset="0"/>
                        <a:cs typeface="Aptos" panose="020B0004020202020204" pitchFamily="34" charset="0"/>
                      </a:endParaRPr>
                    </a:p>
                  </a:txBody>
                  <a:tcPr marL="68583" marR="68583" marT="0" marB="0"/>
                </a:tc>
                <a:tc>
                  <a:txBody>
                    <a:bodyPr/>
                    <a:lstStyle/>
                    <a:p>
                      <a:pPr algn="ctr"/>
                      <a:r>
                        <a:rPr lang="fr-FR" sz="2400">
                          <a:effectLst/>
                        </a:rPr>
                        <a:t>132</a:t>
                      </a:r>
                      <a:endParaRPr lang="fr-FR" sz="2400">
                        <a:effectLst/>
                        <a:latin typeface="Aptos" panose="020B0004020202020204" pitchFamily="34" charset="0"/>
                        <a:ea typeface="Aptos" panose="020B0004020202020204" pitchFamily="34" charset="0"/>
                        <a:cs typeface="Aptos" panose="020B0004020202020204" pitchFamily="34" charset="0"/>
                      </a:endParaRPr>
                    </a:p>
                  </a:txBody>
                  <a:tcPr marL="68583" marR="68583" marT="0" marB="0"/>
                </a:tc>
                <a:tc>
                  <a:txBody>
                    <a:bodyPr/>
                    <a:lstStyle/>
                    <a:p>
                      <a:pPr algn="ctr"/>
                      <a:r>
                        <a:rPr lang="fr-FR" sz="2400">
                          <a:effectLst/>
                        </a:rPr>
                        <a:t>-</a:t>
                      </a:r>
                      <a:endParaRPr lang="fr-FR" sz="2400">
                        <a:effectLst/>
                        <a:latin typeface="Aptos" panose="020B0004020202020204" pitchFamily="34" charset="0"/>
                        <a:ea typeface="Aptos" panose="020B0004020202020204" pitchFamily="34" charset="0"/>
                        <a:cs typeface="Aptos" panose="020B0004020202020204" pitchFamily="34" charset="0"/>
                      </a:endParaRPr>
                    </a:p>
                  </a:txBody>
                  <a:tcPr marL="68583" marR="68583" marT="0" marB="0"/>
                </a:tc>
                <a:tc>
                  <a:txBody>
                    <a:bodyPr/>
                    <a:lstStyle/>
                    <a:p>
                      <a:pPr algn="ctr"/>
                      <a:r>
                        <a:rPr lang="fr-FR" sz="2400" dirty="0">
                          <a:effectLst/>
                        </a:rPr>
                        <a:t>513</a:t>
                      </a:r>
                      <a:endParaRPr lang="fr-FR" sz="2400" dirty="0">
                        <a:effectLst/>
                        <a:latin typeface="Aptos" panose="020B0004020202020204" pitchFamily="34" charset="0"/>
                        <a:ea typeface="Aptos" panose="020B0004020202020204" pitchFamily="34" charset="0"/>
                        <a:cs typeface="Aptos" panose="020B0004020202020204" pitchFamily="34" charset="0"/>
                      </a:endParaRPr>
                    </a:p>
                  </a:txBody>
                  <a:tcPr marL="68583" marR="68583" marT="0" marB="0"/>
                </a:tc>
                <a:tc>
                  <a:txBody>
                    <a:bodyPr/>
                    <a:lstStyle/>
                    <a:p>
                      <a:pPr algn="ctr"/>
                      <a:r>
                        <a:rPr lang="fr-FR" sz="2400" dirty="0">
                          <a:effectLst/>
                        </a:rPr>
                        <a:t>1</a:t>
                      </a:r>
                      <a:endParaRPr lang="fr-FR" sz="2400" dirty="0">
                        <a:effectLst/>
                        <a:latin typeface="Aptos" panose="020B0004020202020204" pitchFamily="34" charset="0"/>
                        <a:ea typeface="Aptos" panose="020B0004020202020204" pitchFamily="34" charset="0"/>
                        <a:cs typeface="Aptos" panose="020B0004020202020204" pitchFamily="34" charset="0"/>
                      </a:endParaRPr>
                    </a:p>
                  </a:txBody>
                  <a:tcPr marL="68583" marR="68583" marT="0" marB="0"/>
                </a:tc>
                <a:tc>
                  <a:txBody>
                    <a:bodyPr/>
                    <a:lstStyle/>
                    <a:p>
                      <a:pPr algn="ctr"/>
                      <a:r>
                        <a:rPr lang="fr-FR" sz="2400">
                          <a:effectLst/>
                        </a:rPr>
                        <a:t>108</a:t>
                      </a:r>
                      <a:endParaRPr lang="fr-FR" sz="2400">
                        <a:effectLst/>
                        <a:latin typeface="Aptos" panose="020B0004020202020204" pitchFamily="34" charset="0"/>
                        <a:ea typeface="Aptos" panose="020B0004020202020204" pitchFamily="34" charset="0"/>
                        <a:cs typeface="Aptos" panose="020B0004020202020204" pitchFamily="34" charset="0"/>
                      </a:endParaRPr>
                    </a:p>
                  </a:txBody>
                  <a:tcPr marL="68583" marR="68583" marT="0" marB="0"/>
                </a:tc>
                <a:extLst>
                  <a:ext uri="{0D108BD9-81ED-4DB2-BD59-A6C34878D82A}">
                    <a16:rowId xmlns:a16="http://schemas.microsoft.com/office/drawing/2014/main" val="10003"/>
                  </a:ext>
                </a:extLst>
              </a:tr>
              <a:tr h="622527">
                <a:tc>
                  <a:txBody>
                    <a:bodyPr/>
                    <a:lstStyle/>
                    <a:p>
                      <a:pPr algn="ctr"/>
                      <a:r>
                        <a:rPr lang="fr-FR" sz="2400">
                          <a:effectLst/>
                        </a:rPr>
                        <a:t>Lycées</a:t>
                      </a:r>
                      <a:endParaRPr lang="fr-FR" sz="2400">
                        <a:effectLst/>
                        <a:latin typeface="Aptos" panose="020B0004020202020204" pitchFamily="34" charset="0"/>
                        <a:ea typeface="Aptos" panose="020B0004020202020204" pitchFamily="34" charset="0"/>
                        <a:cs typeface="Aptos" panose="020B0004020202020204" pitchFamily="34" charset="0"/>
                      </a:endParaRPr>
                    </a:p>
                  </a:txBody>
                  <a:tcPr marL="68583" marR="68583" marT="0" marB="0"/>
                </a:tc>
                <a:tc>
                  <a:txBody>
                    <a:bodyPr/>
                    <a:lstStyle/>
                    <a:p>
                      <a:pPr algn="ctr"/>
                      <a:r>
                        <a:rPr lang="fr-FR" sz="2400">
                          <a:effectLst/>
                        </a:rPr>
                        <a:t>16</a:t>
                      </a:r>
                      <a:endParaRPr lang="fr-FR" sz="2400">
                        <a:effectLst/>
                        <a:latin typeface="Aptos" panose="020B0004020202020204" pitchFamily="34" charset="0"/>
                        <a:ea typeface="Aptos" panose="020B0004020202020204" pitchFamily="34" charset="0"/>
                        <a:cs typeface="Aptos" panose="020B0004020202020204" pitchFamily="34" charset="0"/>
                      </a:endParaRPr>
                    </a:p>
                  </a:txBody>
                  <a:tcPr marL="68583" marR="68583" marT="0" marB="0"/>
                </a:tc>
                <a:tc>
                  <a:txBody>
                    <a:bodyPr/>
                    <a:lstStyle/>
                    <a:p>
                      <a:pPr algn="ctr"/>
                      <a:r>
                        <a:rPr lang="fr-FR" sz="2400">
                          <a:effectLst/>
                        </a:rPr>
                        <a:t>-</a:t>
                      </a:r>
                      <a:endParaRPr lang="fr-FR" sz="2400">
                        <a:effectLst/>
                        <a:latin typeface="Aptos" panose="020B0004020202020204" pitchFamily="34" charset="0"/>
                        <a:ea typeface="Aptos" panose="020B0004020202020204" pitchFamily="34" charset="0"/>
                        <a:cs typeface="Aptos" panose="020B0004020202020204" pitchFamily="34" charset="0"/>
                      </a:endParaRPr>
                    </a:p>
                  </a:txBody>
                  <a:tcPr marL="68583" marR="68583" marT="0" marB="0"/>
                </a:tc>
                <a:tc>
                  <a:txBody>
                    <a:bodyPr/>
                    <a:lstStyle/>
                    <a:p>
                      <a:pPr algn="ctr"/>
                      <a:r>
                        <a:rPr lang="fr-FR" sz="2400">
                          <a:effectLst/>
                        </a:rPr>
                        <a:t>-</a:t>
                      </a:r>
                      <a:endParaRPr lang="fr-FR" sz="2400">
                        <a:effectLst/>
                        <a:latin typeface="Aptos" panose="020B0004020202020204" pitchFamily="34" charset="0"/>
                        <a:ea typeface="Aptos" panose="020B0004020202020204" pitchFamily="34" charset="0"/>
                        <a:cs typeface="Aptos" panose="020B0004020202020204" pitchFamily="34" charset="0"/>
                      </a:endParaRPr>
                    </a:p>
                  </a:txBody>
                  <a:tcPr marL="68583" marR="68583" marT="0" marB="0"/>
                </a:tc>
                <a:tc>
                  <a:txBody>
                    <a:bodyPr/>
                    <a:lstStyle/>
                    <a:p>
                      <a:pPr algn="ctr"/>
                      <a:r>
                        <a:rPr lang="fr-FR" sz="2400">
                          <a:effectLst/>
                        </a:rPr>
                        <a:t>194</a:t>
                      </a:r>
                      <a:endParaRPr lang="fr-FR" sz="2400">
                        <a:effectLst/>
                        <a:latin typeface="Aptos" panose="020B0004020202020204" pitchFamily="34" charset="0"/>
                        <a:ea typeface="Aptos" panose="020B0004020202020204" pitchFamily="34" charset="0"/>
                        <a:cs typeface="Aptos" panose="020B0004020202020204" pitchFamily="34" charset="0"/>
                      </a:endParaRPr>
                    </a:p>
                  </a:txBody>
                  <a:tcPr marL="68583" marR="68583" marT="0" marB="0"/>
                </a:tc>
                <a:tc>
                  <a:txBody>
                    <a:bodyPr/>
                    <a:lstStyle/>
                    <a:p>
                      <a:pPr algn="ctr"/>
                      <a:r>
                        <a:rPr lang="fr-FR" sz="2400" dirty="0">
                          <a:effectLst/>
                        </a:rPr>
                        <a:t>27</a:t>
                      </a:r>
                      <a:endParaRPr lang="fr-FR" sz="2400" dirty="0">
                        <a:effectLst/>
                        <a:latin typeface="Aptos" panose="020B0004020202020204" pitchFamily="34" charset="0"/>
                        <a:ea typeface="Aptos" panose="020B0004020202020204" pitchFamily="34" charset="0"/>
                        <a:cs typeface="Aptos" panose="020B0004020202020204" pitchFamily="34" charset="0"/>
                      </a:endParaRPr>
                    </a:p>
                  </a:txBody>
                  <a:tcPr marL="68583" marR="68583" marT="0" marB="0"/>
                </a:tc>
                <a:tc>
                  <a:txBody>
                    <a:bodyPr/>
                    <a:lstStyle/>
                    <a:p>
                      <a:pPr algn="ctr"/>
                      <a:r>
                        <a:rPr lang="fr-FR" sz="2400" dirty="0">
                          <a:effectLst/>
                        </a:rPr>
                        <a:t>-</a:t>
                      </a:r>
                      <a:endParaRPr lang="fr-FR" sz="2400" dirty="0">
                        <a:effectLst/>
                        <a:latin typeface="Aptos" panose="020B0004020202020204" pitchFamily="34" charset="0"/>
                        <a:ea typeface="Aptos" panose="020B0004020202020204" pitchFamily="34" charset="0"/>
                        <a:cs typeface="Aptos" panose="020B0004020202020204" pitchFamily="34" charset="0"/>
                      </a:endParaRPr>
                    </a:p>
                  </a:txBody>
                  <a:tcPr marL="68583" marR="68583" marT="0" marB="0"/>
                </a:tc>
                <a:extLst>
                  <a:ext uri="{0D108BD9-81ED-4DB2-BD59-A6C34878D82A}">
                    <a16:rowId xmlns:a16="http://schemas.microsoft.com/office/drawing/2014/main" val="10004"/>
                  </a:ext>
                </a:extLst>
              </a:tr>
              <a:tr h="622527">
                <a:tc>
                  <a:txBody>
                    <a:bodyPr/>
                    <a:lstStyle/>
                    <a:p>
                      <a:pPr algn="ctr"/>
                      <a:r>
                        <a:rPr lang="fr-FR" sz="2400">
                          <a:effectLst/>
                        </a:rPr>
                        <a:t>Total</a:t>
                      </a:r>
                      <a:endParaRPr lang="fr-FR" sz="2400">
                        <a:effectLst/>
                        <a:latin typeface="Aptos" panose="020B0004020202020204" pitchFamily="34" charset="0"/>
                        <a:ea typeface="Aptos" panose="020B0004020202020204" pitchFamily="34" charset="0"/>
                        <a:cs typeface="Aptos" panose="020B0004020202020204" pitchFamily="34" charset="0"/>
                      </a:endParaRPr>
                    </a:p>
                  </a:txBody>
                  <a:tcPr marL="68583" marR="68583" marT="0" marB="0"/>
                </a:tc>
                <a:tc>
                  <a:txBody>
                    <a:bodyPr/>
                    <a:lstStyle/>
                    <a:p>
                      <a:pPr algn="ctr"/>
                      <a:r>
                        <a:rPr lang="fr-FR" sz="2400">
                          <a:effectLst/>
                        </a:rPr>
                        <a:t>199</a:t>
                      </a:r>
                      <a:endParaRPr lang="fr-FR" sz="2400">
                        <a:effectLst/>
                        <a:latin typeface="Aptos" panose="020B0004020202020204" pitchFamily="34" charset="0"/>
                        <a:ea typeface="Aptos" panose="020B0004020202020204" pitchFamily="34" charset="0"/>
                        <a:cs typeface="Aptos" panose="020B0004020202020204" pitchFamily="34" charset="0"/>
                      </a:endParaRPr>
                    </a:p>
                  </a:txBody>
                  <a:tcPr marL="68583" marR="68583" marT="0" marB="0"/>
                </a:tc>
                <a:tc>
                  <a:txBody>
                    <a:bodyPr/>
                    <a:lstStyle/>
                    <a:p>
                      <a:pPr algn="ctr"/>
                      <a:r>
                        <a:rPr lang="fr-FR" sz="2400">
                          <a:effectLst/>
                        </a:rPr>
                        <a:t>831</a:t>
                      </a:r>
                      <a:endParaRPr lang="fr-FR" sz="2400">
                        <a:effectLst/>
                        <a:latin typeface="Aptos" panose="020B0004020202020204" pitchFamily="34" charset="0"/>
                        <a:ea typeface="Aptos" panose="020B0004020202020204" pitchFamily="34" charset="0"/>
                        <a:cs typeface="Aptos" panose="020B0004020202020204" pitchFamily="34" charset="0"/>
                      </a:endParaRPr>
                    </a:p>
                  </a:txBody>
                  <a:tcPr marL="68583" marR="68583" marT="0" marB="0"/>
                </a:tc>
                <a:tc>
                  <a:txBody>
                    <a:bodyPr/>
                    <a:lstStyle/>
                    <a:p>
                      <a:pPr algn="ctr"/>
                      <a:r>
                        <a:rPr lang="fr-FR" sz="2400">
                          <a:effectLst/>
                        </a:rPr>
                        <a:t>1321</a:t>
                      </a:r>
                      <a:endParaRPr lang="fr-FR" sz="2400">
                        <a:effectLst/>
                        <a:latin typeface="Aptos" panose="020B0004020202020204" pitchFamily="34" charset="0"/>
                        <a:ea typeface="Aptos" panose="020B0004020202020204" pitchFamily="34" charset="0"/>
                        <a:cs typeface="Aptos" panose="020B0004020202020204" pitchFamily="34" charset="0"/>
                      </a:endParaRPr>
                    </a:p>
                  </a:txBody>
                  <a:tcPr marL="68583" marR="68583" marT="0" marB="0"/>
                </a:tc>
                <a:tc>
                  <a:txBody>
                    <a:bodyPr/>
                    <a:lstStyle/>
                    <a:p>
                      <a:pPr algn="ctr"/>
                      <a:r>
                        <a:rPr lang="fr-FR" sz="2400">
                          <a:effectLst/>
                        </a:rPr>
                        <a:t>707</a:t>
                      </a:r>
                      <a:endParaRPr lang="fr-FR" sz="2400">
                        <a:effectLst/>
                        <a:latin typeface="Aptos" panose="020B0004020202020204" pitchFamily="34" charset="0"/>
                        <a:ea typeface="Aptos" panose="020B0004020202020204" pitchFamily="34" charset="0"/>
                        <a:cs typeface="Aptos" panose="020B0004020202020204" pitchFamily="34" charset="0"/>
                      </a:endParaRPr>
                    </a:p>
                  </a:txBody>
                  <a:tcPr marL="68583" marR="68583" marT="0" marB="0"/>
                </a:tc>
                <a:tc>
                  <a:txBody>
                    <a:bodyPr/>
                    <a:lstStyle/>
                    <a:p>
                      <a:pPr algn="ctr"/>
                      <a:r>
                        <a:rPr lang="fr-FR" sz="2400" dirty="0">
                          <a:effectLst/>
                        </a:rPr>
                        <a:t>28</a:t>
                      </a:r>
                      <a:endParaRPr lang="fr-FR" sz="2400" dirty="0">
                        <a:effectLst/>
                        <a:latin typeface="Aptos" panose="020B0004020202020204" pitchFamily="34" charset="0"/>
                        <a:ea typeface="Aptos" panose="020B0004020202020204" pitchFamily="34" charset="0"/>
                        <a:cs typeface="Aptos" panose="020B0004020202020204" pitchFamily="34" charset="0"/>
                      </a:endParaRPr>
                    </a:p>
                  </a:txBody>
                  <a:tcPr marL="68583" marR="68583" marT="0" marB="0"/>
                </a:tc>
                <a:tc>
                  <a:txBody>
                    <a:bodyPr/>
                    <a:lstStyle/>
                    <a:p>
                      <a:pPr algn="ctr"/>
                      <a:r>
                        <a:rPr lang="fr-FR" sz="2400" dirty="0">
                          <a:effectLst/>
                        </a:rPr>
                        <a:t>108</a:t>
                      </a:r>
                      <a:endParaRPr lang="fr-FR" sz="2400" dirty="0">
                        <a:effectLst/>
                        <a:latin typeface="Aptos" panose="020B0004020202020204" pitchFamily="34" charset="0"/>
                        <a:ea typeface="Aptos" panose="020B0004020202020204" pitchFamily="34" charset="0"/>
                        <a:cs typeface="Aptos" panose="020B0004020202020204" pitchFamily="34" charset="0"/>
                      </a:endParaRPr>
                    </a:p>
                  </a:txBody>
                  <a:tcPr marL="68583" marR="68583"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9680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5">
            <a:extLst>
              <a:ext uri="{FF2B5EF4-FFF2-40B4-BE49-F238E27FC236}">
                <a16:creationId xmlns:a16="http://schemas.microsoft.com/office/drawing/2014/main" id="{6E893454-7515-43FB-A7D4-1FC5E796AFD9}"/>
              </a:ext>
            </a:extLst>
          </p:cNvPr>
          <p:cNvSpPr>
            <a:spLocks noGrp="1"/>
          </p:cNvSpPr>
          <p:nvPr>
            <p:ph type="title" idx="4294967295"/>
          </p:nvPr>
        </p:nvSpPr>
        <p:spPr>
          <a:xfrm>
            <a:off x="337486" y="547921"/>
            <a:ext cx="10972800" cy="647700"/>
          </a:xfrm>
        </p:spPr>
        <p:txBody>
          <a:bodyPr>
            <a:normAutofit fontScale="90000"/>
          </a:bodyPr>
          <a:lstStyle/>
          <a:p>
            <a:pPr algn="ctr"/>
            <a:r>
              <a:rPr lang="fr-FR" dirty="0">
                <a:solidFill>
                  <a:srgbClr val="041B70"/>
                </a:solidFill>
                <a:latin typeface="Bebas Neue" panose="020B0000000000000000" pitchFamily="34" charset="0"/>
              </a:rPr>
              <a:t>DU VIRTUEL AU </a:t>
            </a:r>
            <a:r>
              <a:rPr lang="fr-FR" dirty="0" err="1">
                <a:solidFill>
                  <a:srgbClr val="041B70"/>
                </a:solidFill>
                <a:latin typeface="Bebas Neue" panose="020B0000000000000000" pitchFamily="34" charset="0"/>
              </a:rPr>
              <a:t>RéEL</a:t>
            </a:r>
            <a:endParaRPr lang="fr-FR" dirty="0">
              <a:solidFill>
                <a:srgbClr val="041B70"/>
              </a:solidFill>
              <a:latin typeface="Bebas Neue" panose="020B0000000000000000" pitchFamily="34" charset="0"/>
            </a:endParaRPr>
          </a:p>
        </p:txBody>
      </p:sp>
      <p:sp>
        <p:nvSpPr>
          <p:cNvPr id="10" name="Rectangle 9">
            <a:extLst>
              <a:ext uri="{FF2B5EF4-FFF2-40B4-BE49-F238E27FC236}">
                <a16:creationId xmlns:a16="http://schemas.microsoft.com/office/drawing/2014/main" id="{6CABB39E-0D9E-4C8C-8C75-297E76FBA1FB}"/>
              </a:ext>
            </a:extLst>
          </p:cNvPr>
          <p:cNvSpPr/>
          <p:nvPr/>
        </p:nvSpPr>
        <p:spPr bwMode="auto">
          <a:xfrm rot="5400000">
            <a:off x="2483485" y="2983440"/>
            <a:ext cx="117442" cy="5084412"/>
          </a:xfrm>
          <a:prstGeom prst="rect">
            <a:avLst/>
          </a:prstGeom>
          <a:solidFill>
            <a:srgbClr val="009FDE"/>
          </a:solidFill>
          <a:ln>
            <a:noFill/>
          </a:ln>
          <a:effectLst/>
        </p:spPr>
        <p:txBody>
          <a:bodyPr vert="horz" wrap="square" lIns="91440" tIns="45720" rIns="91440" bIns="45720" numCol="1" rtlCol="0" anchor="t" anchorCtr="0" compatLnSpc="1">
            <a:prstTxWarp prst="textNoShape">
              <a:avLst/>
            </a:prstTxWarp>
          </a:bodyPr>
          <a:lstStyle/>
          <a:p>
            <a:pPr marL="419100" marR="0" indent="-419100" algn="l" defTabSz="914400" rtl="0" eaLnBrk="1" fontAlgn="base" latinLnBrk="0" hangingPunct="1">
              <a:lnSpc>
                <a:spcPct val="100000"/>
              </a:lnSpc>
              <a:spcBef>
                <a:spcPct val="20000"/>
              </a:spcBef>
              <a:spcAft>
                <a:spcPct val="0"/>
              </a:spcAft>
              <a:buClrTx/>
              <a:buSzPct val="80000"/>
              <a:buFontTx/>
              <a:buNone/>
              <a:tabLst/>
            </a:pPr>
            <a:endParaRPr kumimoji="0" lang="fr-FR"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11" name="Espace réservé du contenu 2">
            <a:extLst>
              <a:ext uri="{FF2B5EF4-FFF2-40B4-BE49-F238E27FC236}">
                <a16:creationId xmlns:a16="http://schemas.microsoft.com/office/drawing/2014/main" id="{A7F0CC00-991A-4704-8947-A495ED44EC5D}"/>
              </a:ext>
            </a:extLst>
          </p:cNvPr>
          <p:cNvSpPr txBox="1">
            <a:spLocks/>
          </p:cNvSpPr>
          <p:nvPr/>
        </p:nvSpPr>
        <p:spPr>
          <a:xfrm>
            <a:off x="5689039" y="3226296"/>
            <a:ext cx="6102748" cy="749368"/>
          </a:xfrm>
          <a:prstGeom prst="rect">
            <a:avLst/>
          </a:prstGeom>
        </p:spPr>
        <p:txBody>
          <a:bodyPr vert="horz" lIns="91440" tIns="45720" rIns="91440" bIns="45720" rtlCol="0" anchor="ctr"/>
          <a:lstStyle>
            <a:defPPr>
              <a:defRPr lang="fr-FR"/>
            </a:defPPr>
            <a:lvl1pPr algn="l" rtl="0" fontAlgn="base">
              <a:spcBef>
                <a:spcPct val="20000"/>
              </a:spcBef>
              <a:spcAft>
                <a:spcPct val="0"/>
              </a:spcAft>
              <a:buSzPct val="80000"/>
              <a:defRPr sz="1200" kern="1200">
                <a:solidFill>
                  <a:schemeClr val="tx1">
                    <a:tint val="75000"/>
                  </a:schemeClr>
                </a:solidFill>
                <a:latin typeface="Arial" pitchFamily="34" charset="0"/>
                <a:ea typeface="ＭＳ Ｐゴシック" pitchFamily="34" charset="-128"/>
                <a:cs typeface="+mn-cs"/>
              </a:defRPr>
            </a:lvl1pPr>
            <a:lvl2pPr marL="457200" algn="l" rtl="0" fontAlgn="base">
              <a:spcBef>
                <a:spcPct val="20000"/>
              </a:spcBef>
              <a:spcAft>
                <a:spcPct val="0"/>
              </a:spcAft>
              <a:buSzPct val="80000"/>
              <a:defRPr sz="2400" kern="1200">
                <a:solidFill>
                  <a:schemeClr val="tx1"/>
                </a:solidFill>
                <a:latin typeface="Arial" pitchFamily="34" charset="0"/>
                <a:ea typeface="ＭＳ Ｐゴシック" pitchFamily="34" charset="-128"/>
                <a:cs typeface="+mn-cs"/>
              </a:defRPr>
            </a:lvl2pPr>
            <a:lvl3pPr marL="914400" algn="l" rtl="0" fontAlgn="base">
              <a:spcBef>
                <a:spcPct val="20000"/>
              </a:spcBef>
              <a:spcAft>
                <a:spcPct val="0"/>
              </a:spcAft>
              <a:buSzPct val="80000"/>
              <a:defRPr sz="2400" kern="1200">
                <a:solidFill>
                  <a:schemeClr val="tx1"/>
                </a:solidFill>
                <a:latin typeface="Arial" pitchFamily="34" charset="0"/>
                <a:ea typeface="ＭＳ Ｐゴシック" pitchFamily="34" charset="-128"/>
                <a:cs typeface="+mn-cs"/>
              </a:defRPr>
            </a:lvl3pPr>
            <a:lvl4pPr marL="1371600" algn="l" rtl="0" fontAlgn="base">
              <a:spcBef>
                <a:spcPct val="20000"/>
              </a:spcBef>
              <a:spcAft>
                <a:spcPct val="0"/>
              </a:spcAft>
              <a:buSzPct val="80000"/>
              <a:defRPr sz="2400" kern="1200">
                <a:solidFill>
                  <a:schemeClr val="tx1"/>
                </a:solidFill>
                <a:latin typeface="Arial" pitchFamily="34" charset="0"/>
                <a:ea typeface="ＭＳ Ｐゴシック" pitchFamily="34" charset="-128"/>
                <a:cs typeface="+mn-cs"/>
              </a:defRPr>
            </a:lvl4pPr>
            <a:lvl5pPr marL="1828800" algn="l" rtl="0" fontAlgn="base">
              <a:spcBef>
                <a:spcPct val="20000"/>
              </a:spcBef>
              <a:spcAft>
                <a:spcPct val="0"/>
              </a:spcAft>
              <a:buSzPct val="80000"/>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R="28575">
              <a:spcBef>
                <a:spcPts val="0"/>
              </a:spcBef>
              <a:spcAft>
                <a:spcPts val="0"/>
              </a:spcAft>
            </a:pPr>
            <a:r>
              <a:rPr lang="fr-FR" sz="1800" dirty="0">
                <a:solidFill>
                  <a:srgbClr val="003366"/>
                </a:solidFill>
                <a:cs typeface="Arial" panose="020B0604020202020204" pitchFamily="34" charset="0"/>
              </a:rPr>
              <a:t>Aide pendant la course en apportant des explications aux élèves ; </a:t>
            </a:r>
          </a:p>
          <a:p>
            <a:pPr marR="28575">
              <a:spcBef>
                <a:spcPts val="0"/>
              </a:spcBef>
              <a:spcAft>
                <a:spcPts val="0"/>
              </a:spcAft>
            </a:pPr>
            <a:endParaRPr lang="fr-FR" sz="1800" dirty="0">
              <a:solidFill>
                <a:srgbClr val="003366"/>
              </a:solidFill>
              <a:cs typeface="Arial" panose="020B0604020202020204" pitchFamily="34" charset="0"/>
            </a:endParaRPr>
          </a:p>
          <a:p>
            <a:pPr marR="28575">
              <a:spcBef>
                <a:spcPts val="0"/>
              </a:spcBef>
              <a:spcAft>
                <a:spcPts val="0"/>
              </a:spcAft>
            </a:pPr>
            <a:r>
              <a:rPr lang="fr-FR" sz="1800" dirty="0">
                <a:solidFill>
                  <a:srgbClr val="003366"/>
                </a:solidFill>
                <a:cs typeface="Arial" panose="020B0604020202020204" pitchFamily="34" charset="0"/>
              </a:rPr>
              <a:t>Incitation auprès des classes à venir pratiquer l’activité </a:t>
            </a:r>
          </a:p>
          <a:p>
            <a:pPr marR="28575">
              <a:spcBef>
                <a:spcPts val="0"/>
              </a:spcBef>
              <a:spcAft>
                <a:spcPts val="0"/>
              </a:spcAft>
            </a:pPr>
            <a:endParaRPr lang="fr-FR" sz="1800" dirty="0">
              <a:solidFill>
                <a:srgbClr val="003366"/>
              </a:solidFill>
              <a:cs typeface="Arial" panose="020B0604020202020204" pitchFamily="34" charset="0"/>
            </a:endParaRPr>
          </a:p>
          <a:p>
            <a:pPr marR="28575">
              <a:spcBef>
                <a:spcPts val="0"/>
              </a:spcBef>
              <a:spcAft>
                <a:spcPts val="0"/>
              </a:spcAft>
            </a:pPr>
            <a:r>
              <a:rPr lang="fr-FR" sz="1800" dirty="0">
                <a:solidFill>
                  <a:srgbClr val="003366"/>
                </a:solidFill>
                <a:cs typeface="Arial" panose="020B0604020202020204" pitchFamily="34" charset="0"/>
              </a:rPr>
              <a:t>La FFVoile finance 4 cycles de voile : </a:t>
            </a:r>
          </a:p>
          <a:p>
            <a:pPr marR="28575">
              <a:spcBef>
                <a:spcPts val="0"/>
              </a:spcBef>
              <a:spcAft>
                <a:spcPts val="0"/>
              </a:spcAft>
            </a:pPr>
            <a:endParaRPr lang="fr-FR" sz="1800" dirty="0">
              <a:solidFill>
                <a:srgbClr val="003366"/>
              </a:solidFill>
              <a:cs typeface="Arial" panose="020B0604020202020204" pitchFamily="34" charset="0"/>
            </a:endParaRPr>
          </a:p>
          <a:p>
            <a:pPr marR="28575">
              <a:spcBef>
                <a:spcPts val="0"/>
              </a:spcBef>
              <a:spcAft>
                <a:spcPts val="0"/>
              </a:spcAft>
            </a:pPr>
            <a:r>
              <a:rPr lang="fr-FR" sz="1800" dirty="0">
                <a:solidFill>
                  <a:srgbClr val="003366"/>
                </a:solidFill>
                <a:cs typeface="Arial" panose="020B0604020202020204" pitchFamily="34" charset="0"/>
              </a:rPr>
              <a:t>Catégorie primaire : CM2 Ecole C. Daviler - </a:t>
            </a:r>
            <a:r>
              <a:rPr lang="fr-FR" sz="1800" dirty="0">
                <a:solidFill>
                  <a:schemeClr val="accent2"/>
                </a:solidFill>
                <a:cs typeface="Arial" panose="020B0604020202020204" pitchFamily="34" charset="0"/>
              </a:rPr>
              <a:t>Occitanie</a:t>
            </a:r>
          </a:p>
          <a:p>
            <a:pPr marR="28575">
              <a:spcBef>
                <a:spcPts val="0"/>
              </a:spcBef>
              <a:spcAft>
                <a:spcPts val="0"/>
              </a:spcAft>
            </a:pPr>
            <a:r>
              <a:rPr lang="fr-FR" sz="1800" dirty="0">
                <a:solidFill>
                  <a:srgbClr val="003366"/>
                </a:solidFill>
                <a:cs typeface="Arial" panose="020B0604020202020204" pitchFamily="34" charset="0"/>
              </a:rPr>
              <a:t>Catégorie USEP : CM1/CM2 Ecole Raspail – </a:t>
            </a:r>
            <a:r>
              <a:rPr lang="fr-FR" sz="1800" dirty="0">
                <a:solidFill>
                  <a:srgbClr val="7030A0"/>
                </a:solidFill>
                <a:cs typeface="Arial" panose="020B0604020202020204" pitchFamily="34" charset="0"/>
              </a:rPr>
              <a:t>Centre VDL</a:t>
            </a:r>
          </a:p>
          <a:p>
            <a:pPr marR="28575">
              <a:spcBef>
                <a:spcPts val="0"/>
              </a:spcBef>
              <a:spcAft>
                <a:spcPts val="0"/>
              </a:spcAft>
            </a:pPr>
            <a:r>
              <a:rPr lang="fr-FR" sz="1800" dirty="0">
                <a:solidFill>
                  <a:srgbClr val="003366"/>
                </a:solidFill>
                <a:cs typeface="Arial" panose="020B0604020202020204" pitchFamily="34" charset="0"/>
              </a:rPr>
              <a:t>Catégorie UNSS : Collège Laetitia - </a:t>
            </a:r>
            <a:r>
              <a:rPr lang="fr-FR" sz="1800" dirty="0">
                <a:solidFill>
                  <a:schemeClr val="accent6"/>
                </a:solidFill>
                <a:cs typeface="Arial" panose="020B0604020202020204" pitchFamily="34" charset="0"/>
              </a:rPr>
              <a:t>Corse</a:t>
            </a:r>
          </a:p>
          <a:p>
            <a:pPr marR="28575">
              <a:spcBef>
                <a:spcPts val="0"/>
              </a:spcBef>
              <a:spcAft>
                <a:spcPts val="0"/>
              </a:spcAft>
            </a:pPr>
            <a:r>
              <a:rPr lang="fr-FR" sz="1800" dirty="0">
                <a:solidFill>
                  <a:srgbClr val="003366"/>
                </a:solidFill>
                <a:cs typeface="Arial" panose="020B0604020202020204" pitchFamily="34" charset="0"/>
              </a:rPr>
              <a:t>Catégorie Echappée Bleue : CM1 – Ecole J. Curie - </a:t>
            </a:r>
            <a:r>
              <a:rPr lang="fr-FR" sz="1800" dirty="0">
                <a:solidFill>
                  <a:schemeClr val="accent2"/>
                </a:solidFill>
                <a:cs typeface="Arial" panose="020B0604020202020204" pitchFamily="34" charset="0"/>
              </a:rPr>
              <a:t>IDF</a:t>
            </a:r>
          </a:p>
          <a:p>
            <a:pPr marR="28575">
              <a:spcBef>
                <a:spcPts val="0"/>
              </a:spcBef>
              <a:spcAft>
                <a:spcPts val="0"/>
              </a:spcAft>
            </a:pPr>
            <a:r>
              <a:rPr lang="fr-FR" sz="1800" dirty="0">
                <a:solidFill>
                  <a:srgbClr val="003366"/>
                </a:solidFill>
                <a:cs typeface="Arial" panose="020B0604020202020204" pitchFamily="34" charset="0"/>
              </a:rPr>
              <a:t> </a:t>
            </a:r>
          </a:p>
          <a:p>
            <a:pPr marR="28575">
              <a:spcBef>
                <a:spcPts val="0"/>
              </a:spcBef>
              <a:spcAft>
                <a:spcPts val="0"/>
              </a:spcAft>
            </a:pPr>
            <a:endParaRPr lang="fr-FR" sz="1800" dirty="0">
              <a:solidFill>
                <a:srgbClr val="003366"/>
              </a:solidFill>
              <a:cs typeface="Arial" panose="020B0604020202020204" pitchFamily="34" charset="0"/>
            </a:endParaRPr>
          </a:p>
        </p:txBody>
      </p:sp>
      <p:pic>
        <p:nvPicPr>
          <p:cNvPr id="21" name="Image 20">
            <a:extLst>
              <a:ext uri="{FF2B5EF4-FFF2-40B4-BE49-F238E27FC236}">
                <a16:creationId xmlns:a16="http://schemas.microsoft.com/office/drawing/2014/main" id="{00ABBC69-99A6-4A39-BFF7-E21B80DB72BA}"/>
              </a:ext>
            </a:extLst>
          </p:cNvPr>
          <p:cNvPicPr>
            <a:picLocks noChangeAspect="1"/>
          </p:cNvPicPr>
          <p:nvPr/>
        </p:nvPicPr>
        <p:blipFill rotWithShape="1">
          <a:blip r:embed="rId2"/>
          <a:srcRect l="16467" t="24590" r="8028" b="28559"/>
          <a:stretch/>
        </p:blipFill>
        <p:spPr>
          <a:xfrm>
            <a:off x="5391311" y="1406717"/>
            <a:ext cx="261841" cy="227457"/>
          </a:xfrm>
          <a:prstGeom prst="rect">
            <a:avLst/>
          </a:prstGeom>
        </p:spPr>
      </p:pic>
      <p:sp>
        <p:nvSpPr>
          <p:cNvPr id="18" name="Rectangle 17">
            <a:extLst>
              <a:ext uri="{FF2B5EF4-FFF2-40B4-BE49-F238E27FC236}">
                <a16:creationId xmlns:a16="http://schemas.microsoft.com/office/drawing/2014/main" id="{005AAF3C-A7F7-4A17-AA84-F5713E47E52A}"/>
              </a:ext>
            </a:extLst>
          </p:cNvPr>
          <p:cNvSpPr/>
          <p:nvPr/>
        </p:nvSpPr>
        <p:spPr bwMode="auto">
          <a:xfrm>
            <a:off x="5084412" y="2072729"/>
            <a:ext cx="106072" cy="3511638"/>
          </a:xfrm>
          <a:prstGeom prst="rect">
            <a:avLst/>
          </a:prstGeom>
          <a:solidFill>
            <a:srgbClr val="009FDE"/>
          </a:solidFill>
          <a:ln>
            <a:noFill/>
          </a:ln>
          <a:effectLst/>
        </p:spPr>
        <p:txBody>
          <a:bodyPr vert="horz" wrap="square" lIns="91440" tIns="45720" rIns="91440" bIns="45720" numCol="1" rtlCol="0" anchor="t" anchorCtr="0" compatLnSpc="1">
            <a:prstTxWarp prst="textNoShape">
              <a:avLst/>
            </a:prstTxWarp>
          </a:bodyPr>
          <a:lstStyle/>
          <a:p>
            <a:pPr marL="419100" marR="0" indent="-419100" algn="l" defTabSz="914400" rtl="0" eaLnBrk="1" fontAlgn="base" latinLnBrk="0" hangingPunct="1">
              <a:lnSpc>
                <a:spcPct val="100000"/>
              </a:lnSpc>
              <a:spcBef>
                <a:spcPct val="20000"/>
              </a:spcBef>
              <a:spcAft>
                <a:spcPct val="0"/>
              </a:spcAft>
              <a:buClrTx/>
              <a:buSzPct val="80000"/>
              <a:buFontTx/>
              <a:buNone/>
              <a:tabLst/>
            </a:pPr>
            <a:endParaRPr kumimoji="0" lang="fr-FR"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5" name="Rectangle 4">
            <a:extLst>
              <a:ext uri="{FF2B5EF4-FFF2-40B4-BE49-F238E27FC236}">
                <a16:creationId xmlns:a16="http://schemas.microsoft.com/office/drawing/2014/main" id="{74C46A6D-4B93-41A6-93F4-DE4CB8954777}"/>
              </a:ext>
            </a:extLst>
          </p:cNvPr>
          <p:cNvSpPr/>
          <p:nvPr/>
        </p:nvSpPr>
        <p:spPr>
          <a:xfrm>
            <a:off x="5738195" y="1337636"/>
            <a:ext cx="3211136" cy="369332"/>
          </a:xfrm>
          <a:prstGeom prst="rect">
            <a:avLst/>
          </a:prstGeom>
        </p:spPr>
        <p:txBody>
          <a:bodyPr wrap="none">
            <a:spAutoFit/>
          </a:bodyPr>
          <a:lstStyle/>
          <a:p>
            <a:pPr marL="419100" indent="-419100" algn="ctr" fontAlgn="base">
              <a:spcBef>
                <a:spcPct val="20000"/>
              </a:spcBef>
              <a:spcAft>
                <a:spcPct val="0"/>
              </a:spcAft>
              <a:buSzPct val="80000"/>
            </a:pPr>
            <a:r>
              <a:rPr lang="fr-FR" b="1" dirty="0">
                <a:solidFill>
                  <a:srgbClr val="041B70"/>
                </a:solidFill>
                <a:latin typeface="Arial" charset="0"/>
                <a:ea typeface="ＭＳ Ｐゴシック" charset="0"/>
                <a:cs typeface="ＭＳ Ｐゴシック" charset="0"/>
              </a:rPr>
              <a:t>Lien avec les clubs de voile</a:t>
            </a:r>
          </a:p>
        </p:txBody>
      </p:sp>
      <p:sp>
        <p:nvSpPr>
          <p:cNvPr id="27" name="Flèche : droite 26">
            <a:extLst>
              <a:ext uri="{FF2B5EF4-FFF2-40B4-BE49-F238E27FC236}">
                <a16:creationId xmlns:a16="http://schemas.microsoft.com/office/drawing/2014/main" id="{107EF422-262F-43AC-A5FD-D3E4FA453206}"/>
              </a:ext>
            </a:extLst>
          </p:cNvPr>
          <p:cNvSpPr/>
          <p:nvPr/>
        </p:nvSpPr>
        <p:spPr>
          <a:xfrm>
            <a:off x="5396831" y="1911829"/>
            <a:ext cx="250803" cy="144485"/>
          </a:xfrm>
          <a:prstGeom prst="rightArrow">
            <a:avLst/>
          </a:prstGeom>
          <a:solidFill>
            <a:srgbClr val="009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lèche : droite 27">
            <a:extLst>
              <a:ext uri="{FF2B5EF4-FFF2-40B4-BE49-F238E27FC236}">
                <a16:creationId xmlns:a16="http://schemas.microsoft.com/office/drawing/2014/main" id="{002FC401-A40A-4E5B-A6C4-FFC1820ED035}"/>
              </a:ext>
            </a:extLst>
          </p:cNvPr>
          <p:cNvSpPr/>
          <p:nvPr/>
        </p:nvSpPr>
        <p:spPr>
          <a:xfrm>
            <a:off x="5423780" y="3274124"/>
            <a:ext cx="250803" cy="144485"/>
          </a:xfrm>
          <a:prstGeom prst="rightArrow">
            <a:avLst/>
          </a:prstGeom>
          <a:solidFill>
            <a:srgbClr val="009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e 1">
            <a:extLst>
              <a:ext uri="{FF2B5EF4-FFF2-40B4-BE49-F238E27FC236}">
                <a16:creationId xmlns:a16="http://schemas.microsoft.com/office/drawing/2014/main" id="{BACADEA4-0E32-43BD-AEFF-718AB12A1C3D}"/>
              </a:ext>
            </a:extLst>
          </p:cNvPr>
          <p:cNvGrpSpPr/>
          <p:nvPr/>
        </p:nvGrpSpPr>
        <p:grpSpPr>
          <a:xfrm>
            <a:off x="10208531" y="6217478"/>
            <a:ext cx="1235514" cy="511544"/>
            <a:chOff x="5670111" y="4199418"/>
            <a:chExt cx="2911914" cy="1205629"/>
          </a:xfrm>
        </p:grpSpPr>
        <p:pic>
          <p:nvPicPr>
            <p:cNvPr id="3" name="Image 2" descr="Une image contenant symbole, Graphique, conception&#10;&#10;Le contenu généré par l’IA peut être incorrect.">
              <a:extLst>
                <a:ext uri="{FF2B5EF4-FFF2-40B4-BE49-F238E27FC236}">
                  <a16:creationId xmlns:a16="http://schemas.microsoft.com/office/drawing/2014/main" id="{56F4471B-6AF7-435E-96D9-23AA398780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111" y="4369270"/>
              <a:ext cx="1242683" cy="849167"/>
            </a:xfrm>
            <a:prstGeom prst="rect">
              <a:avLst/>
            </a:prstGeom>
          </p:spPr>
        </p:pic>
        <p:pic>
          <p:nvPicPr>
            <p:cNvPr id="4" name="Image 3" descr="Une image contenant symbole, Symétrie&#10;&#10;Le contenu généré par l’IA peut être incorrect.">
              <a:extLst>
                <a:ext uri="{FF2B5EF4-FFF2-40B4-BE49-F238E27FC236}">
                  <a16:creationId xmlns:a16="http://schemas.microsoft.com/office/drawing/2014/main" id="{CA10A6B1-9090-E409-1B0C-FE11EB75E8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8854" y="4199418"/>
              <a:ext cx="1743171" cy="1205629"/>
            </a:xfrm>
            <a:prstGeom prst="rect">
              <a:avLst/>
            </a:prstGeom>
          </p:spPr>
        </p:pic>
      </p:grpSp>
      <p:pic>
        <p:nvPicPr>
          <p:cNvPr id="2050" name="Picture 2">
            <a:extLst>
              <a:ext uri="{FF2B5EF4-FFF2-40B4-BE49-F238E27FC236}">
                <a16:creationId xmlns:a16="http://schemas.microsoft.com/office/drawing/2014/main" id="{452F24D9-CF5B-0DAF-6402-656B569B72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6" y="2072729"/>
            <a:ext cx="5084506" cy="339419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AAD9A6D5-5F62-B972-14A5-23BCD70E7093}"/>
              </a:ext>
            </a:extLst>
          </p:cNvPr>
          <p:cNvPicPr>
            <a:picLocks noChangeAspect="1"/>
          </p:cNvPicPr>
          <p:nvPr/>
        </p:nvPicPr>
        <p:blipFill>
          <a:blip r:embed="rId6"/>
          <a:stretch>
            <a:fillRect/>
          </a:stretch>
        </p:blipFill>
        <p:spPr>
          <a:xfrm>
            <a:off x="5391311" y="2715631"/>
            <a:ext cx="249958" cy="140220"/>
          </a:xfrm>
          <a:prstGeom prst="rect">
            <a:avLst/>
          </a:prstGeom>
        </p:spPr>
      </p:pic>
    </p:spTree>
    <p:extLst>
      <p:ext uri="{BB962C8B-B14F-4D97-AF65-F5344CB8AC3E}">
        <p14:creationId xmlns:p14="http://schemas.microsoft.com/office/powerpoint/2010/main" val="1778099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descr="Une image contenant capture d’écran, bleu vert, bleu, Azure&#10;&#10;Le contenu généré par l’IA peut être incorrect.">
            <a:extLst>
              <a:ext uri="{FF2B5EF4-FFF2-40B4-BE49-F238E27FC236}">
                <a16:creationId xmlns:a16="http://schemas.microsoft.com/office/drawing/2014/main" id="{E5F51296-AC78-8F81-EBE5-7FD44D57B6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Image 14">
            <a:extLst>
              <a:ext uri="{FF2B5EF4-FFF2-40B4-BE49-F238E27FC236}">
                <a16:creationId xmlns:a16="http://schemas.microsoft.com/office/drawing/2014/main" id="{57224A4E-5665-4E8B-A04D-D24F30E47C5E}"/>
              </a:ext>
            </a:extLst>
          </p:cNvPr>
          <p:cNvPicPr>
            <a:picLocks noChangeAspect="1"/>
          </p:cNvPicPr>
          <p:nvPr/>
        </p:nvPicPr>
        <p:blipFill rotWithShape="1">
          <a:blip r:embed="rId3">
            <a:extLst>
              <a:ext uri="{28A0092B-C50C-407E-A947-70E740481C1C}">
                <a14:useLocalDpi xmlns:a14="http://schemas.microsoft.com/office/drawing/2010/main" val="0"/>
              </a:ext>
            </a:extLst>
          </a:blip>
          <a:srcRect l="18415" t="23499" r="9300" b="27612"/>
          <a:stretch/>
        </p:blipFill>
        <p:spPr>
          <a:xfrm>
            <a:off x="5512587" y="1331866"/>
            <a:ext cx="3207954" cy="3037404"/>
          </a:xfrm>
          <a:prstGeom prst="rect">
            <a:avLst/>
          </a:prstGeom>
        </p:spPr>
      </p:pic>
      <p:sp>
        <p:nvSpPr>
          <p:cNvPr id="16" name="ZoneTexte 15">
            <a:extLst>
              <a:ext uri="{FF2B5EF4-FFF2-40B4-BE49-F238E27FC236}">
                <a16:creationId xmlns:a16="http://schemas.microsoft.com/office/drawing/2014/main" id="{3A6190E3-47C7-41D6-9BBD-55FCD1586EC6}"/>
              </a:ext>
            </a:extLst>
          </p:cNvPr>
          <p:cNvSpPr txBox="1"/>
          <p:nvPr/>
        </p:nvSpPr>
        <p:spPr>
          <a:xfrm>
            <a:off x="3487774" y="1398541"/>
            <a:ext cx="6850040" cy="2625078"/>
          </a:xfrm>
          <a:prstGeom prst="rect">
            <a:avLst/>
          </a:prstGeom>
          <a:noFill/>
        </p:spPr>
        <p:txBody>
          <a:bodyPr wrap="square" rtlCol="0">
            <a:spAutoFit/>
          </a:bodyPr>
          <a:lstStyle/>
          <a:p>
            <a:pPr algn="ctr"/>
            <a:r>
              <a:rPr lang="fr-FR" sz="6000" dirty="0">
                <a:solidFill>
                  <a:srgbClr val="041B70"/>
                </a:solidFill>
                <a:latin typeface="Bebas Neue" panose="020B0000000000000000" pitchFamily="34" charset="0"/>
              </a:rPr>
              <a:t>TRANSAT</a:t>
            </a:r>
          </a:p>
          <a:p>
            <a:pPr algn="ctr">
              <a:lnSpc>
                <a:spcPts val="5800"/>
              </a:lnSpc>
            </a:pPr>
            <a:r>
              <a:rPr lang="fr-FR" sz="6600" dirty="0">
                <a:solidFill>
                  <a:srgbClr val="041B70"/>
                </a:solidFill>
                <a:latin typeface="Bebas Neue" panose="020B0000000000000000" pitchFamily="34" charset="0"/>
              </a:rPr>
              <a:t>SCOLAIRE</a:t>
            </a:r>
            <a:br>
              <a:rPr lang="fr-FR" sz="5400" dirty="0">
                <a:solidFill>
                  <a:srgbClr val="041B70"/>
                </a:solidFill>
                <a:latin typeface="Bebas Neue" panose="020B0000000000000000" pitchFamily="34" charset="0"/>
              </a:rPr>
            </a:br>
            <a:r>
              <a:rPr lang="fr-FR" sz="8000" dirty="0" err="1">
                <a:solidFill>
                  <a:srgbClr val="009FDE"/>
                </a:solidFill>
                <a:latin typeface="Bebas Neue" panose="020B0000000000000000" pitchFamily="34" charset="0"/>
              </a:rPr>
              <a:t>vIRTUELLE</a:t>
            </a:r>
            <a:endParaRPr lang="fr-FR" sz="5400" dirty="0">
              <a:solidFill>
                <a:srgbClr val="009FDE"/>
              </a:solidFill>
              <a:latin typeface="Bebas Neue" panose="020B0000000000000000" pitchFamily="34" charset="0"/>
            </a:endParaRPr>
          </a:p>
        </p:txBody>
      </p:sp>
      <p:grpSp>
        <p:nvGrpSpPr>
          <p:cNvPr id="26" name="Groupe 25">
            <a:extLst>
              <a:ext uri="{FF2B5EF4-FFF2-40B4-BE49-F238E27FC236}">
                <a16:creationId xmlns:a16="http://schemas.microsoft.com/office/drawing/2014/main" id="{8D4FBC47-EE20-B0C7-9C0B-4BAB260D846C}"/>
              </a:ext>
            </a:extLst>
          </p:cNvPr>
          <p:cNvGrpSpPr/>
          <p:nvPr/>
        </p:nvGrpSpPr>
        <p:grpSpPr>
          <a:xfrm>
            <a:off x="5670111" y="4170843"/>
            <a:ext cx="2911914" cy="1205629"/>
            <a:chOff x="5670111" y="4199418"/>
            <a:chExt cx="2911914" cy="1205629"/>
          </a:xfrm>
        </p:grpSpPr>
        <p:pic>
          <p:nvPicPr>
            <p:cNvPr id="6" name="Image 5" descr="Une image contenant symbole, Graphique, conception&#10;&#10;Le contenu généré par l’IA peut être incorrect.">
              <a:extLst>
                <a:ext uri="{FF2B5EF4-FFF2-40B4-BE49-F238E27FC236}">
                  <a16:creationId xmlns:a16="http://schemas.microsoft.com/office/drawing/2014/main" id="{5A333A0A-A116-2457-18A4-350E1B208D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0111" y="4369270"/>
              <a:ext cx="1242683" cy="849167"/>
            </a:xfrm>
            <a:prstGeom prst="rect">
              <a:avLst/>
            </a:prstGeom>
          </p:spPr>
        </p:pic>
        <p:pic>
          <p:nvPicPr>
            <p:cNvPr id="8" name="Image 7" descr="Une image contenant symbole, Symétrie&#10;&#10;Le contenu généré par l’IA peut être incorrect.">
              <a:extLst>
                <a:ext uri="{FF2B5EF4-FFF2-40B4-BE49-F238E27FC236}">
                  <a16:creationId xmlns:a16="http://schemas.microsoft.com/office/drawing/2014/main" id="{F9F3AA4E-40BE-9986-2D36-00AE590F72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8854" y="4199418"/>
              <a:ext cx="1743171" cy="1205629"/>
            </a:xfrm>
            <a:prstGeom prst="rect">
              <a:avLst/>
            </a:prstGeom>
          </p:spPr>
        </p:pic>
      </p:grpSp>
      <p:pic>
        <p:nvPicPr>
          <p:cNvPr id="25" name="Image 24" descr="Une image contenant Police, Graphique, texte, capture d’écran&#10;&#10;Le contenu généré par l’IA peut être incorrect.">
            <a:extLst>
              <a:ext uri="{FF2B5EF4-FFF2-40B4-BE49-F238E27FC236}">
                <a16:creationId xmlns:a16="http://schemas.microsoft.com/office/drawing/2014/main" id="{488548F6-8310-90E2-025F-7045A0ABB4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7448" y="6091336"/>
            <a:ext cx="3019288" cy="629691"/>
          </a:xfrm>
          <a:prstGeom prst="rect">
            <a:avLst/>
          </a:prstGeom>
        </p:spPr>
      </p:pic>
    </p:spTree>
    <p:extLst>
      <p:ext uri="{BB962C8B-B14F-4D97-AF65-F5344CB8AC3E}">
        <p14:creationId xmlns:p14="http://schemas.microsoft.com/office/powerpoint/2010/main" val="55024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1">
            <a:extLst>
              <a:ext uri="{FF2B5EF4-FFF2-40B4-BE49-F238E27FC236}">
                <a16:creationId xmlns:a16="http://schemas.microsoft.com/office/drawing/2014/main" id="{62EF90E3-482A-4103-883B-9D64D81B89F2}"/>
              </a:ext>
            </a:extLst>
          </p:cNvPr>
          <p:cNvSpPr txBox="1">
            <a:spLocks/>
          </p:cNvSpPr>
          <p:nvPr/>
        </p:nvSpPr>
        <p:spPr>
          <a:xfrm>
            <a:off x="5254131" y="3617707"/>
            <a:ext cx="5521534" cy="13033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dirty="0">
                <a:solidFill>
                  <a:srgbClr val="041B70"/>
                </a:solidFill>
                <a:latin typeface="Arial" panose="020B0604020202020204" pitchFamily="34" charset="0"/>
                <a:cs typeface="Arial" panose="020B0604020202020204" pitchFamily="34" charset="0"/>
              </a:rPr>
              <a:t>Retour à la maison avec les skippers de la Transat Café l’Or. </a:t>
            </a:r>
          </a:p>
        </p:txBody>
      </p:sp>
      <p:sp>
        <p:nvSpPr>
          <p:cNvPr id="9" name="Rectangle 8">
            <a:extLst>
              <a:ext uri="{FF2B5EF4-FFF2-40B4-BE49-F238E27FC236}">
                <a16:creationId xmlns:a16="http://schemas.microsoft.com/office/drawing/2014/main" id="{BF9F0522-7FCB-4C63-9708-711888D9FF47}"/>
              </a:ext>
            </a:extLst>
          </p:cNvPr>
          <p:cNvSpPr/>
          <p:nvPr/>
        </p:nvSpPr>
        <p:spPr>
          <a:xfrm>
            <a:off x="1523755" y="4805559"/>
            <a:ext cx="9495898" cy="1015663"/>
          </a:xfrm>
          <a:prstGeom prst="rect">
            <a:avLst/>
          </a:prstGeom>
        </p:spPr>
        <p:txBody>
          <a:bodyPr wrap="square">
            <a:spAutoFit/>
          </a:bodyPr>
          <a:lstStyle/>
          <a:p>
            <a:r>
              <a:rPr lang="fr-FR" sz="2000" b="1" dirty="0">
                <a:solidFill>
                  <a:srgbClr val="162765"/>
                </a:solidFill>
                <a:latin typeface="Arial" panose="020B0604020202020204" pitchFamily="34" charset="0"/>
                <a:cs typeface="Arial" panose="020B0604020202020204" pitchFamily="34" charset="0"/>
              </a:rPr>
              <a:t>Cet événement est l’occasion de rassembler le plus grand nombre d’élèves qui vont participer à cette course, et découvrir la voile virtuelle, de manière ludique et compétitive. </a:t>
            </a:r>
            <a:endParaRPr lang="fr-FR" sz="2000" dirty="0">
              <a:solidFill>
                <a:srgbClr val="162765"/>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CABB39E-0D9E-4C8C-8C75-297E76FBA1FB}"/>
              </a:ext>
            </a:extLst>
          </p:cNvPr>
          <p:cNvSpPr/>
          <p:nvPr/>
        </p:nvSpPr>
        <p:spPr bwMode="auto">
          <a:xfrm>
            <a:off x="4769716" y="1434395"/>
            <a:ext cx="97366" cy="3180644"/>
          </a:xfrm>
          <a:prstGeom prst="rect">
            <a:avLst/>
          </a:prstGeom>
          <a:solidFill>
            <a:srgbClr val="35B4E4"/>
          </a:solidFill>
          <a:ln>
            <a:noFill/>
          </a:ln>
          <a:effectLst/>
        </p:spPr>
        <p:txBody>
          <a:bodyPr vert="horz" wrap="square" lIns="91440" tIns="45720" rIns="91440" bIns="45720" numCol="1" rtlCol="0" anchor="t" anchorCtr="0" compatLnSpc="1">
            <a:prstTxWarp prst="textNoShape">
              <a:avLst/>
            </a:prstTxWarp>
          </a:bodyPr>
          <a:lstStyle/>
          <a:p>
            <a:pPr marL="419100" marR="0" indent="-419100" algn="l" defTabSz="914400" rtl="0" eaLnBrk="1" fontAlgn="base" latinLnBrk="0" hangingPunct="1">
              <a:lnSpc>
                <a:spcPct val="100000"/>
              </a:lnSpc>
              <a:spcBef>
                <a:spcPct val="20000"/>
              </a:spcBef>
              <a:spcAft>
                <a:spcPct val="0"/>
              </a:spcAft>
              <a:buClrTx/>
              <a:buSzPct val="80000"/>
              <a:buFontTx/>
              <a:buNone/>
              <a:tabLst/>
            </a:pPr>
            <a:endParaRPr kumimoji="0" lang="fr-FR"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4" name="Titre 5">
            <a:extLst>
              <a:ext uri="{FF2B5EF4-FFF2-40B4-BE49-F238E27FC236}">
                <a16:creationId xmlns:a16="http://schemas.microsoft.com/office/drawing/2014/main" id="{6E893454-7515-43FB-A7D4-1FC5E796AFD9}"/>
              </a:ext>
            </a:extLst>
          </p:cNvPr>
          <p:cNvSpPr>
            <a:spLocks noGrp="1"/>
          </p:cNvSpPr>
          <p:nvPr>
            <p:ph type="title" idx="4294967295"/>
          </p:nvPr>
        </p:nvSpPr>
        <p:spPr>
          <a:xfrm>
            <a:off x="0" y="549275"/>
            <a:ext cx="10972800" cy="647700"/>
          </a:xfrm>
        </p:spPr>
        <p:txBody>
          <a:bodyPr>
            <a:normAutofit fontScale="90000"/>
          </a:bodyPr>
          <a:lstStyle/>
          <a:p>
            <a:pPr algn="ctr"/>
            <a:r>
              <a:rPr lang="fr-FR" dirty="0">
                <a:solidFill>
                  <a:srgbClr val="041B70"/>
                </a:solidFill>
                <a:latin typeface="Bebas Neue" panose="020B0000000000000000" pitchFamily="34" charset="0"/>
              </a:rPr>
              <a:t>LA TRANSAT DES écoles 2025</a:t>
            </a:r>
          </a:p>
        </p:txBody>
      </p:sp>
      <p:grpSp>
        <p:nvGrpSpPr>
          <p:cNvPr id="17" name="Groupe 16">
            <a:extLst>
              <a:ext uri="{FF2B5EF4-FFF2-40B4-BE49-F238E27FC236}">
                <a16:creationId xmlns:a16="http://schemas.microsoft.com/office/drawing/2014/main" id="{11968FF8-F279-4435-A082-EA7E3D8CE6C8}"/>
              </a:ext>
            </a:extLst>
          </p:cNvPr>
          <p:cNvGrpSpPr/>
          <p:nvPr/>
        </p:nvGrpSpPr>
        <p:grpSpPr>
          <a:xfrm>
            <a:off x="5254131" y="1405921"/>
            <a:ext cx="5244536" cy="1815883"/>
            <a:chOff x="5174285" y="3043142"/>
            <a:chExt cx="5244536" cy="1815883"/>
          </a:xfrm>
        </p:grpSpPr>
        <p:sp>
          <p:nvSpPr>
            <p:cNvPr id="15" name="Rectangle 14">
              <a:extLst>
                <a:ext uri="{FF2B5EF4-FFF2-40B4-BE49-F238E27FC236}">
                  <a16:creationId xmlns:a16="http://schemas.microsoft.com/office/drawing/2014/main" id="{4B034187-7FE1-4ADF-863C-EF1BC9024811}"/>
                </a:ext>
              </a:extLst>
            </p:cNvPr>
            <p:cNvSpPr/>
            <p:nvPr/>
          </p:nvSpPr>
          <p:spPr bwMode="auto">
            <a:xfrm>
              <a:off x="5174285" y="3057755"/>
              <a:ext cx="5244536" cy="1801270"/>
            </a:xfrm>
            <a:prstGeom prst="rect">
              <a:avLst/>
            </a:prstGeom>
            <a:solidFill>
              <a:srgbClr val="162765"/>
            </a:solidFill>
            <a:ln>
              <a:noFill/>
            </a:ln>
            <a:effectLst/>
          </p:spPr>
          <p:txBody>
            <a:bodyPr vert="horz" wrap="square" lIns="91440" tIns="45720" rIns="91440" bIns="45720" numCol="1" rtlCol="0" anchor="t" anchorCtr="0" compatLnSpc="1">
              <a:prstTxWarp prst="textNoShape">
                <a:avLst/>
              </a:prstTxWarp>
            </a:bodyPr>
            <a:lstStyle/>
            <a:p>
              <a:pPr marL="419100" marR="0" indent="-419100" algn="l" defTabSz="914400" rtl="0" eaLnBrk="1" fontAlgn="base" latinLnBrk="0" hangingPunct="1">
                <a:lnSpc>
                  <a:spcPct val="100000"/>
                </a:lnSpc>
                <a:spcBef>
                  <a:spcPct val="20000"/>
                </a:spcBef>
                <a:spcAft>
                  <a:spcPct val="0"/>
                </a:spcAft>
                <a:buClrTx/>
                <a:buSzPct val="80000"/>
                <a:buFontTx/>
                <a:buNone/>
                <a:tabLst/>
              </a:pPr>
              <a:endParaRPr kumimoji="0" lang="fr-FR"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pic>
          <p:nvPicPr>
            <p:cNvPr id="16" name="Image 15">
              <a:extLst>
                <a:ext uri="{FF2B5EF4-FFF2-40B4-BE49-F238E27FC236}">
                  <a16:creationId xmlns:a16="http://schemas.microsoft.com/office/drawing/2014/main" id="{1DAD432E-02BF-4114-B1BE-258FD02D603E}"/>
                </a:ext>
              </a:extLst>
            </p:cNvPr>
            <p:cNvPicPr>
              <a:picLocks noChangeAspect="1"/>
            </p:cNvPicPr>
            <p:nvPr/>
          </p:nvPicPr>
          <p:blipFill>
            <a:blip r:embed="rId2"/>
            <a:stretch>
              <a:fillRect/>
            </a:stretch>
          </p:blipFill>
          <p:spPr>
            <a:xfrm>
              <a:off x="5484924" y="3330521"/>
              <a:ext cx="706934" cy="1255738"/>
            </a:xfrm>
            <a:prstGeom prst="rect">
              <a:avLst/>
            </a:prstGeom>
          </p:spPr>
        </p:pic>
        <p:sp>
          <p:nvSpPr>
            <p:cNvPr id="11" name="Rectangle 10">
              <a:extLst>
                <a:ext uri="{FF2B5EF4-FFF2-40B4-BE49-F238E27FC236}">
                  <a16:creationId xmlns:a16="http://schemas.microsoft.com/office/drawing/2014/main" id="{6BBB6A6F-7B57-440D-8F04-D582634390AA}"/>
                </a:ext>
              </a:extLst>
            </p:cNvPr>
            <p:cNvSpPr/>
            <p:nvPr/>
          </p:nvSpPr>
          <p:spPr>
            <a:xfrm>
              <a:off x="6615753" y="3043142"/>
              <a:ext cx="3512932" cy="1815882"/>
            </a:xfrm>
            <a:prstGeom prst="rect">
              <a:avLst/>
            </a:prstGeom>
          </p:spPr>
          <p:txBody>
            <a:bodyPr wrap="square">
              <a:spAutoFit/>
            </a:bodyPr>
            <a:lstStyle/>
            <a:p>
              <a:pPr algn="ctr"/>
              <a:r>
                <a:rPr lang="fr-FR" sz="1600" b="1" dirty="0">
                  <a:solidFill>
                    <a:schemeClr val="bg1"/>
                  </a:solidFill>
                  <a:latin typeface="Arial" panose="020B0604020202020204" pitchFamily="34" charset="0"/>
                  <a:cs typeface="Arial" panose="020B0604020202020204" pitchFamily="34" charset="0"/>
                </a:rPr>
                <a:t>Départ :</a:t>
              </a:r>
            </a:p>
            <a:p>
              <a:pPr algn="ctr"/>
              <a:r>
                <a:rPr lang="fr-FR" sz="1600" dirty="0">
                  <a:solidFill>
                    <a:schemeClr val="bg1"/>
                  </a:solidFill>
                  <a:latin typeface="Arial" panose="020B0604020202020204" pitchFamily="34" charset="0"/>
                  <a:cs typeface="Arial" panose="020B0604020202020204" pitchFamily="34" charset="0"/>
                </a:rPr>
                <a:t>Le jeudi 13 novembre</a:t>
              </a:r>
            </a:p>
            <a:p>
              <a:pPr algn="ctr"/>
              <a:r>
                <a:rPr lang="fr-FR" sz="800" dirty="0">
                  <a:solidFill>
                    <a:schemeClr val="bg1"/>
                  </a:solidFill>
                  <a:latin typeface="Arial" panose="020B0604020202020204" pitchFamily="34" charset="0"/>
                  <a:cs typeface="Arial" panose="020B0604020202020204" pitchFamily="34" charset="0"/>
                </a:rPr>
                <a:t> </a:t>
              </a:r>
            </a:p>
            <a:p>
              <a:pPr algn="ctr"/>
              <a:r>
                <a:rPr lang="fr-FR" sz="1600" b="1" dirty="0">
                  <a:solidFill>
                    <a:schemeClr val="bg1"/>
                  </a:solidFill>
                  <a:latin typeface="Arial" panose="020B0604020202020204" pitchFamily="34" charset="0"/>
                  <a:cs typeface="Arial" panose="020B0604020202020204" pitchFamily="34" charset="0"/>
                </a:rPr>
                <a:t>Organisateur : </a:t>
              </a:r>
            </a:p>
            <a:p>
              <a:pPr algn="ctr"/>
              <a:r>
                <a:rPr lang="fr-FR" sz="1600" dirty="0">
                  <a:solidFill>
                    <a:schemeClr val="bg1"/>
                  </a:solidFill>
                  <a:latin typeface="Arial" panose="020B0604020202020204" pitchFamily="34" charset="0"/>
                  <a:cs typeface="Arial" panose="020B0604020202020204" pitchFamily="34" charset="0"/>
                </a:rPr>
                <a:t>FFVoile X Virtual Regatta</a:t>
              </a:r>
            </a:p>
            <a:p>
              <a:pPr algn="ctr"/>
              <a:r>
                <a:rPr lang="fr-FR" sz="800" dirty="0">
                  <a:solidFill>
                    <a:schemeClr val="bg1"/>
                  </a:solidFill>
                  <a:latin typeface="Arial" panose="020B0604020202020204" pitchFamily="34" charset="0"/>
                  <a:cs typeface="Arial" panose="020B0604020202020204" pitchFamily="34" charset="0"/>
                </a:rPr>
                <a:t> </a:t>
              </a:r>
            </a:p>
            <a:p>
              <a:pPr algn="ctr"/>
              <a:r>
                <a:rPr lang="fr-FR" sz="1600" b="1" dirty="0">
                  <a:solidFill>
                    <a:schemeClr val="bg1"/>
                  </a:solidFill>
                  <a:latin typeface="Arial" panose="020B0604020202020204" pitchFamily="34" charset="0"/>
                  <a:cs typeface="Arial" panose="020B0604020202020204" pitchFamily="34" charset="0"/>
                </a:rPr>
                <a:t>Parcours : </a:t>
              </a:r>
            </a:p>
            <a:p>
              <a:pPr algn="ctr"/>
              <a:r>
                <a:rPr lang="fr-FR" sz="1600" dirty="0">
                  <a:solidFill>
                    <a:schemeClr val="bg1"/>
                  </a:solidFill>
                  <a:latin typeface="Arial" panose="020B0604020202020204" pitchFamily="34" charset="0"/>
                  <a:cs typeface="Arial" panose="020B0604020202020204" pitchFamily="34" charset="0"/>
                </a:rPr>
                <a:t>De Fort de France au Havre</a:t>
              </a:r>
            </a:p>
          </p:txBody>
        </p:sp>
      </p:grpSp>
      <p:sp>
        <p:nvSpPr>
          <p:cNvPr id="2" name="Rectangle 1">
            <a:extLst>
              <a:ext uri="{FF2B5EF4-FFF2-40B4-BE49-F238E27FC236}">
                <a16:creationId xmlns:a16="http://schemas.microsoft.com/office/drawing/2014/main" id="{FE2E1963-537F-449A-8315-65D220B53236}"/>
              </a:ext>
            </a:extLst>
          </p:cNvPr>
          <p:cNvSpPr/>
          <p:nvPr/>
        </p:nvSpPr>
        <p:spPr>
          <a:xfrm>
            <a:off x="9979665" y="1294695"/>
            <a:ext cx="285598" cy="279400"/>
          </a:xfrm>
          <a:prstGeom prst="rect">
            <a:avLst/>
          </a:prstGeom>
          <a:solidFill>
            <a:srgbClr val="FCE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e 2">
            <a:extLst>
              <a:ext uri="{FF2B5EF4-FFF2-40B4-BE49-F238E27FC236}">
                <a16:creationId xmlns:a16="http://schemas.microsoft.com/office/drawing/2014/main" id="{0415D9D2-0F21-C0D5-B219-A226CAA5D97D}"/>
              </a:ext>
            </a:extLst>
          </p:cNvPr>
          <p:cNvGrpSpPr/>
          <p:nvPr/>
        </p:nvGrpSpPr>
        <p:grpSpPr>
          <a:xfrm>
            <a:off x="10208531" y="6217478"/>
            <a:ext cx="1235514" cy="511544"/>
            <a:chOff x="5670111" y="4199418"/>
            <a:chExt cx="2911914" cy="1205629"/>
          </a:xfrm>
        </p:grpSpPr>
        <p:pic>
          <p:nvPicPr>
            <p:cNvPr id="4" name="Image 3" descr="Une image contenant symbole, Graphique, conception&#10;&#10;Le contenu généré par l’IA peut être incorrect.">
              <a:extLst>
                <a:ext uri="{FF2B5EF4-FFF2-40B4-BE49-F238E27FC236}">
                  <a16:creationId xmlns:a16="http://schemas.microsoft.com/office/drawing/2014/main" id="{F18F0CA1-25F7-AD36-9D87-F854E0E4E4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111" y="4369270"/>
              <a:ext cx="1242683" cy="849167"/>
            </a:xfrm>
            <a:prstGeom prst="rect">
              <a:avLst/>
            </a:prstGeom>
          </p:spPr>
        </p:pic>
        <p:pic>
          <p:nvPicPr>
            <p:cNvPr id="6" name="Image 5" descr="Une image contenant symbole, Symétrie&#10;&#10;Le contenu généré par l’IA peut être incorrect.">
              <a:extLst>
                <a:ext uri="{FF2B5EF4-FFF2-40B4-BE49-F238E27FC236}">
                  <a16:creationId xmlns:a16="http://schemas.microsoft.com/office/drawing/2014/main" id="{ECC04922-D73E-20E8-5B58-A0B95E4243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8854" y="4199418"/>
              <a:ext cx="1743171" cy="1205629"/>
            </a:xfrm>
            <a:prstGeom prst="rect">
              <a:avLst/>
            </a:prstGeom>
          </p:spPr>
        </p:pic>
      </p:grpSp>
      <p:pic>
        <p:nvPicPr>
          <p:cNvPr id="1026" name="Picture 2">
            <a:extLst>
              <a:ext uri="{FF2B5EF4-FFF2-40B4-BE49-F238E27FC236}">
                <a16:creationId xmlns:a16="http://schemas.microsoft.com/office/drawing/2014/main" id="{E2C2DD40-C878-1423-94F0-1E59162384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1" y="1434395"/>
            <a:ext cx="4774648" cy="318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10579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780</TotalTime>
  <Words>731</Words>
  <Application>Microsoft Office PowerPoint</Application>
  <PresentationFormat>Grand écran</PresentationFormat>
  <Paragraphs>144</Paragraphs>
  <Slides>14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14</vt:i4>
      </vt:variant>
    </vt:vector>
  </HeadingPairs>
  <TitlesOfParts>
    <vt:vector size="21" baseType="lpstr">
      <vt:lpstr>Aptos</vt:lpstr>
      <vt:lpstr>Arial</vt:lpstr>
      <vt:lpstr>Bebas Neue</vt:lpstr>
      <vt:lpstr>Bree Rg</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DU VIRTUEL AU RéEL</vt:lpstr>
      <vt:lpstr>Présentation PowerPoint</vt:lpstr>
      <vt:lpstr>LA TRANSAT DES écoles 2025</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Bertille BEUREL</dc:creator>
  <cp:lastModifiedBy>Maelle LEBOULLEUX</cp:lastModifiedBy>
  <cp:revision>80</cp:revision>
  <dcterms:created xsi:type="dcterms:W3CDTF">2024-03-26T10:49:32Z</dcterms:created>
  <dcterms:modified xsi:type="dcterms:W3CDTF">2025-05-12T09:01:05Z</dcterms:modified>
</cp:coreProperties>
</file>