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9"/>
  </p:notesMasterIdLst>
  <p:handoutMasterIdLst>
    <p:handoutMasterId r:id="rId20"/>
  </p:handoutMasterIdLst>
  <p:sldIdLst>
    <p:sldId id="259" r:id="rId2"/>
    <p:sldId id="297" r:id="rId3"/>
    <p:sldId id="262" r:id="rId4"/>
    <p:sldId id="274" r:id="rId5"/>
    <p:sldId id="293" r:id="rId6"/>
    <p:sldId id="299" r:id="rId7"/>
    <p:sldId id="276" r:id="rId8"/>
    <p:sldId id="277" r:id="rId9"/>
    <p:sldId id="298" r:id="rId10"/>
    <p:sldId id="269" r:id="rId11"/>
    <p:sldId id="300" r:id="rId12"/>
    <p:sldId id="302" r:id="rId13"/>
    <p:sldId id="303" r:id="rId14"/>
    <p:sldId id="301" r:id="rId15"/>
    <p:sldId id="304" r:id="rId16"/>
    <p:sldId id="270" r:id="rId17"/>
    <p:sldId id="279" r:id="rId18"/>
  </p:sldIdLst>
  <p:sldSz cx="12192000" cy="6858000"/>
  <p:notesSz cx="6858000" cy="9144000"/>
  <p:defaultTextStyle>
    <a:defPPr>
      <a:defRPr lang="fr-FR"/>
    </a:defPPr>
    <a:lvl1pPr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1pPr>
    <a:lvl2pPr marL="4572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2pPr>
    <a:lvl3pPr marL="9144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3pPr>
    <a:lvl4pPr marL="13716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4pPr>
    <a:lvl5pPr marL="1828800" algn="l" rtl="0" fontAlgn="base">
      <a:spcBef>
        <a:spcPct val="20000"/>
      </a:spcBef>
      <a:spcAft>
        <a:spcPct val="0"/>
      </a:spcAft>
      <a:buSzPct val="80000"/>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y FIEVRE" initials="CF" lastIdx="1" clrIdx="0">
    <p:extLst>
      <p:ext uri="{19B8F6BF-5375-455C-9EA6-DF929625EA0E}">
        <p15:presenceInfo xmlns:p15="http://schemas.microsoft.com/office/powerpoint/2012/main" userId="S-1-5-21-351907569-2893759658-4113494635-36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72B633"/>
    <a:srgbClr val="316E99"/>
    <a:srgbClr val="011A3C"/>
    <a:srgbClr val="061F5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167" autoAdjust="0"/>
    <p:restoredTop sz="94660"/>
  </p:normalViewPr>
  <p:slideViewPr>
    <p:cSldViewPr>
      <p:cViewPr varScale="1">
        <p:scale>
          <a:sx n="103" d="100"/>
          <a:sy n="103" d="100"/>
        </p:scale>
        <p:origin x="72" y="2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19"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20"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spcBef>
                <a:spcPct val="0"/>
              </a:spcBef>
              <a:buSzTx/>
              <a:defRPr sz="1200">
                <a:latin typeface="American Typewriter Condensed" charset="0"/>
              </a:defRPr>
            </a:lvl1pPr>
          </a:lstStyle>
          <a:p>
            <a:pPr>
              <a:defRPr/>
            </a:pPr>
            <a:fld id="{B9B2C493-1B41-4650-ACF3-2D09B9CDB3F3}" type="slidenum">
              <a:rPr lang="fr-FR"/>
              <a:pPr>
                <a:defRPr/>
              </a:pPr>
              <a:t>‹N°›</a:t>
            </a:fld>
            <a:endParaRPr lang="fr-FR"/>
          </a:p>
        </p:txBody>
      </p:sp>
    </p:spTree>
    <p:extLst>
      <p:ext uri="{BB962C8B-B14F-4D97-AF65-F5344CB8AC3E}">
        <p14:creationId xmlns:p14="http://schemas.microsoft.com/office/powerpoint/2010/main" val="2304978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eaLnBrk="0" hangingPunct="0">
              <a:spcBef>
                <a:spcPct val="0"/>
              </a:spcBef>
              <a:buSzTx/>
              <a:defRPr sz="1200">
                <a:latin typeface="American Typewriter Condensed" charset="0"/>
                <a:ea typeface="ＭＳ Ｐゴシック" charset="0"/>
                <a:cs typeface="ＭＳ Ｐゴシック" charset="0"/>
              </a:defRPr>
            </a:lvl1pPr>
          </a:lstStyle>
          <a:p>
            <a:pPr>
              <a:defRPr/>
            </a:pPr>
            <a:endParaRPr lang="fr-FR"/>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spcBef>
                <a:spcPct val="0"/>
              </a:spcBef>
              <a:buSzTx/>
              <a:defRPr sz="1200">
                <a:latin typeface="American Typewriter Condensed" charset="0"/>
              </a:defRPr>
            </a:lvl1pPr>
          </a:lstStyle>
          <a:p>
            <a:pPr>
              <a:defRPr/>
            </a:pPr>
            <a:fld id="{6BB875DE-E9CF-4685-A2A2-27D601FDAFFC}" type="slidenum">
              <a:rPr lang="fr-FR"/>
              <a:pPr>
                <a:defRPr/>
              </a:pPr>
              <a:t>‹N°›</a:t>
            </a:fld>
            <a:endParaRPr lang="fr-FR"/>
          </a:p>
        </p:txBody>
      </p:sp>
    </p:spTree>
    <p:extLst>
      <p:ext uri="{BB962C8B-B14F-4D97-AF65-F5344CB8AC3E}">
        <p14:creationId xmlns:p14="http://schemas.microsoft.com/office/powerpoint/2010/main" val="648608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19458" name="Picture 2" descr="W:\Photos\2013\Communication\PPT\V_Rouge.jpg"/>
          <p:cNvPicPr>
            <a:picLocks noChangeAspect="1" noChangeArrowheads="1"/>
          </p:cNvPicPr>
          <p:nvPr userDrawn="1"/>
        </p:nvPicPr>
        <p:blipFill>
          <a:blip r:embed="rId2"/>
          <a:stretch>
            <a:fillRect/>
          </a:stretch>
        </p:blipFill>
        <p:spPr bwMode="auto">
          <a:xfrm>
            <a:off x="1" y="1"/>
            <a:ext cx="2771775" cy="5457825"/>
          </a:xfrm>
          <a:prstGeom prst="rect">
            <a:avLst/>
          </a:prstGeom>
          <a:noFill/>
        </p:spPr>
      </p:pic>
      <p:pic>
        <p:nvPicPr>
          <p:cNvPr id="19460" name="Picture 4" descr="W:\Photos\2013\Communication\PPT\FFVoile_Grand.jpg"/>
          <p:cNvPicPr>
            <a:picLocks noChangeAspect="1" noChangeArrowheads="1"/>
          </p:cNvPicPr>
          <p:nvPr userDrawn="1"/>
        </p:nvPicPr>
        <p:blipFill>
          <a:blip r:embed="rId3"/>
          <a:stretch>
            <a:fillRect/>
          </a:stretch>
        </p:blipFill>
        <p:spPr bwMode="auto">
          <a:xfrm>
            <a:off x="9058275" y="5295900"/>
            <a:ext cx="3133725" cy="1562100"/>
          </a:xfrm>
          <a:prstGeom prst="rect">
            <a:avLst/>
          </a:prstGeom>
          <a:noFill/>
        </p:spPr>
      </p:pic>
      <p:sp>
        <p:nvSpPr>
          <p:cNvPr id="8" name="Titre 1"/>
          <p:cNvSpPr>
            <a:spLocks noGrp="1"/>
          </p:cNvSpPr>
          <p:nvPr>
            <p:ph type="title"/>
          </p:nvPr>
        </p:nvSpPr>
        <p:spPr>
          <a:xfrm>
            <a:off x="3599723" y="1700808"/>
            <a:ext cx="7982677" cy="1440160"/>
          </a:xfrm>
          <a:prstGeom prst="rect">
            <a:avLst/>
          </a:prstGeom>
        </p:spPr>
        <p:txBody>
          <a:bodyPr vert="horz"/>
          <a:lstStyle>
            <a:lvl1pPr algn="r">
              <a:defRPr sz="4000" b="1" cap="all" baseline="0">
                <a:latin typeface="+mn-lt"/>
              </a:defRPr>
            </a:lvl1pPr>
          </a:lstStyle>
          <a:p>
            <a:r>
              <a:rPr lang="fr-FR"/>
              <a:t>Modifiez le style du titre</a:t>
            </a:r>
            <a:endParaRPr lang="fr-FR" dirty="0"/>
          </a:p>
        </p:txBody>
      </p:sp>
      <p:sp>
        <p:nvSpPr>
          <p:cNvPr id="10" name="Espace réservé du contenu 9"/>
          <p:cNvSpPr>
            <a:spLocks noGrp="1"/>
          </p:cNvSpPr>
          <p:nvPr>
            <p:ph sz="quarter" idx="10" hasCustomPrompt="1"/>
          </p:nvPr>
        </p:nvSpPr>
        <p:spPr>
          <a:xfrm>
            <a:off x="3613515" y="1124744"/>
            <a:ext cx="7968885" cy="504056"/>
          </a:xfrm>
          <a:prstGeom prst="rect">
            <a:avLst/>
          </a:prstGeom>
        </p:spPr>
        <p:txBody>
          <a:bodyPr/>
          <a:lstStyle>
            <a:lvl1pPr algn="r">
              <a:buNone/>
              <a:defRPr sz="2000" b="1" baseline="0">
                <a:solidFill>
                  <a:schemeClr val="bg2"/>
                </a:solidFill>
              </a:defRPr>
            </a:lvl1pPr>
          </a:lstStyle>
          <a:p>
            <a:pPr lvl="0"/>
            <a:r>
              <a:rPr lang="fr-FR" dirty="0"/>
              <a:t>Insérez un sous-titre</a:t>
            </a:r>
          </a:p>
        </p:txBody>
      </p:sp>
      <p:sp>
        <p:nvSpPr>
          <p:cNvPr id="9" name="Espace réservé du contenu 9"/>
          <p:cNvSpPr>
            <a:spLocks noGrp="1"/>
          </p:cNvSpPr>
          <p:nvPr>
            <p:ph sz="quarter" idx="11" hasCustomPrompt="1"/>
          </p:nvPr>
        </p:nvSpPr>
        <p:spPr>
          <a:xfrm>
            <a:off x="3599723" y="4437112"/>
            <a:ext cx="7968885" cy="504056"/>
          </a:xfrm>
          <a:prstGeom prst="rect">
            <a:avLst/>
          </a:prstGeom>
        </p:spPr>
        <p:txBody>
          <a:bodyPr/>
          <a:lstStyle>
            <a:lvl1pPr algn="r">
              <a:buNone/>
              <a:defRPr sz="2000" b="1" baseline="0">
                <a:solidFill>
                  <a:schemeClr val="bg2"/>
                </a:solidFill>
              </a:defRPr>
            </a:lvl1pPr>
          </a:lstStyle>
          <a:p>
            <a:pPr lvl="0"/>
            <a:r>
              <a:rPr lang="fr-FR" dirty="0"/>
              <a:t>Auteur du document</a:t>
            </a:r>
          </a:p>
        </p:txBody>
      </p:sp>
      <p:pic>
        <p:nvPicPr>
          <p:cNvPr id="3" name="Image 2">
            <a:extLst>
              <a:ext uri="{FF2B5EF4-FFF2-40B4-BE49-F238E27FC236}">
                <a16:creationId xmlns:a16="http://schemas.microsoft.com/office/drawing/2014/main" id="{971E639B-154A-49DF-BCAB-9A5CC94CA19A}"/>
              </a:ext>
            </a:extLst>
          </p:cNvPr>
          <p:cNvPicPr>
            <a:picLocks noChangeAspect="1"/>
          </p:cNvPicPr>
          <p:nvPr userDrawn="1"/>
        </p:nvPicPr>
        <p:blipFill>
          <a:blip r:embed="rId4"/>
          <a:stretch>
            <a:fillRect/>
          </a:stretch>
        </p:blipFill>
        <p:spPr>
          <a:xfrm>
            <a:off x="263352" y="5739232"/>
            <a:ext cx="1800200" cy="93547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intérieure_Colonne_Droite">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4" name="Espace réservé du contenu 3"/>
          <p:cNvSpPr>
            <a:spLocks noGrp="1"/>
          </p:cNvSpPr>
          <p:nvPr>
            <p:ph sz="half" idx="2"/>
          </p:nvPr>
        </p:nvSpPr>
        <p:spPr>
          <a:xfrm>
            <a:off x="6197600" y="1600201"/>
            <a:ext cx="5384800" cy="4525963"/>
          </a:xfrm>
          <a:prstGeom prst="rect">
            <a:avLst/>
          </a:prstGeom>
        </p:spPr>
        <p:txBody>
          <a:bodyPr vert="horz"/>
          <a:lstStyle>
            <a:lvl1pPr marL="0" indent="0">
              <a:buFont typeface="Arial" panose="020B0604020202020204" pitchFamily="34" charset="0"/>
              <a:buNone/>
              <a:defRPr sz="220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Tree>
    <p:extLst>
      <p:ext uri="{BB962C8B-B14F-4D97-AF65-F5344CB8AC3E}">
        <p14:creationId xmlns:p14="http://schemas.microsoft.com/office/powerpoint/2010/main" val="406294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intérieure 4">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3" name="Espace réservé pour une image  2"/>
          <p:cNvSpPr>
            <a:spLocks noGrp="1"/>
          </p:cNvSpPr>
          <p:nvPr>
            <p:ph type="pic" idx="1"/>
          </p:nvPr>
        </p:nvSpPr>
        <p:spPr>
          <a:xfrm>
            <a:off x="-25400" y="1484784"/>
            <a:ext cx="12217400" cy="3538736"/>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479376" y="5157192"/>
            <a:ext cx="11233248" cy="100811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9" name="Espace réservé de la date 8"/>
          <p:cNvSpPr>
            <a:spLocks noGrp="1"/>
          </p:cNvSpPr>
          <p:nvPr>
            <p:ph type="dt" sz="half" idx="10"/>
          </p:nvPr>
        </p:nvSpPr>
        <p:spPr/>
        <p:txBody>
          <a:bodyPr/>
          <a:lstStyle/>
          <a:p>
            <a:fld id="{8D4851A4-7E62-43E6-BA16-1C4AD23210C4}" type="datetimeFigureOut">
              <a:rPr lang="fr-FR" smtClean="0"/>
              <a:pPr/>
              <a:t>10/04/2024</a:t>
            </a:fld>
            <a:endParaRPr lang="fr-FR"/>
          </a:p>
        </p:txBody>
      </p:sp>
      <p:sp>
        <p:nvSpPr>
          <p:cNvPr id="10" name="Espace réservé du numéro de diapositive 9"/>
          <p:cNvSpPr>
            <a:spLocks noGrp="1"/>
          </p:cNvSpPr>
          <p:nvPr>
            <p:ph type="sldNum" sz="quarter" idx="11"/>
          </p:nvPr>
        </p:nvSpPr>
        <p:spPr/>
        <p:txBody>
          <a:bodyPr/>
          <a:lstStyle/>
          <a:p>
            <a:fld id="{6342E44C-BEF3-483C-8135-BCB35E9F5E4B}" type="slidenum">
              <a:rPr lang="fr-FR" smtClean="0"/>
              <a:pPr/>
              <a:t>‹N°›</a:t>
            </a:fld>
            <a:endParaRPr lang="fr-FR" dirty="0"/>
          </a:p>
        </p:txBody>
      </p:sp>
      <p:sp>
        <p:nvSpPr>
          <p:cNvPr id="11" name="Espace réservé du pied de page 10"/>
          <p:cNvSpPr>
            <a:spLocks noGrp="1"/>
          </p:cNvSpPr>
          <p:nvPr>
            <p:ph type="ftr" sz="quarter" idx="12"/>
          </p:nvPr>
        </p:nvSpPr>
        <p:spPr>
          <a:xfrm>
            <a:off x="2830959" y="6298976"/>
            <a:ext cx="6432715" cy="365125"/>
          </a:xfrm>
        </p:spPr>
        <p:txBody>
          <a:bodyPr/>
          <a:lstStyle/>
          <a:p>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intérieure 4">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4" name="Espace réservé du texte 3"/>
          <p:cNvSpPr>
            <a:spLocks noGrp="1"/>
          </p:cNvSpPr>
          <p:nvPr>
            <p:ph type="body" sz="half" idx="2"/>
          </p:nvPr>
        </p:nvSpPr>
        <p:spPr>
          <a:xfrm>
            <a:off x="479376" y="5157192"/>
            <a:ext cx="11233248" cy="100811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9" name="Espace réservé de la date 8"/>
          <p:cNvSpPr>
            <a:spLocks noGrp="1"/>
          </p:cNvSpPr>
          <p:nvPr>
            <p:ph type="dt" sz="half" idx="10"/>
          </p:nvPr>
        </p:nvSpPr>
        <p:spPr/>
        <p:txBody>
          <a:bodyPr/>
          <a:lstStyle/>
          <a:p>
            <a:fld id="{8D4851A4-7E62-43E6-BA16-1C4AD23210C4}" type="datetimeFigureOut">
              <a:rPr lang="fr-FR" smtClean="0"/>
              <a:pPr/>
              <a:t>10/04/2024</a:t>
            </a:fld>
            <a:endParaRPr lang="fr-FR"/>
          </a:p>
        </p:txBody>
      </p:sp>
      <p:sp>
        <p:nvSpPr>
          <p:cNvPr id="10" name="Espace réservé du numéro de diapositive 9"/>
          <p:cNvSpPr>
            <a:spLocks noGrp="1"/>
          </p:cNvSpPr>
          <p:nvPr>
            <p:ph type="sldNum" sz="quarter" idx="11"/>
          </p:nvPr>
        </p:nvSpPr>
        <p:spPr/>
        <p:txBody>
          <a:bodyPr/>
          <a:lstStyle/>
          <a:p>
            <a:fld id="{6342E44C-BEF3-483C-8135-BCB35E9F5E4B}" type="slidenum">
              <a:rPr lang="fr-FR" smtClean="0"/>
              <a:pPr/>
              <a:t>‹N°›</a:t>
            </a:fld>
            <a:endParaRPr lang="fr-FR" dirty="0"/>
          </a:p>
        </p:txBody>
      </p:sp>
      <p:sp>
        <p:nvSpPr>
          <p:cNvPr id="11" name="Espace réservé du pied de page 10"/>
          <p:cNvSpPr>
            <a:spLocks noGrp="1"/>
          </p:cNvSpPr>
          <p:nvPr>
            <p:ph type="ftr" sz="quarter" idx="12"/>
          </p:nvPr>
        </p:nvSpPr>
        <p:spPr>
          <a:xfrm>
            <a:off x="2830959" y="6298976"/>
            <a:ext cx="6432715" cy="365125"/>
          </a:xfrm>
        </p:spPr>
        <p:txBody>
          <a:bodyPr/>
          <a:lstStyle/>
          <a:p>
            <a:endParaRPr lang="fr-FR" dirty="0"/>
          </a:p>
        </p:txBody>
      </p:sp>
      <p:sp>
        <p:nvSpPr>
          <p:cNvPr id="6" name="Espace réservé du contenu 5"/>
          <p:cNvSpPr>
            <a:spLocks noGrp="1"/>
          </p:cNvSpPr>
          <p:nvPr>
            <p:ph sz="quarter" idx="13"/>
          </p:nvPr>
        </p:nvSpPr>
        <p:spPr>
          <a:xfrm>
            <a:off x="479425" y="1341438"/>
            <a:ext cx="11102975" cy="37433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13881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pic>
        <p:nvPicPr>
          <p:cNvPr id="20483" name="Picture 3" descr="W:\Photos\2013\Communication\PPT\V_Bleu.jpg"/>
          <p:cNvPicPr>
            <a:picLocks noChangeAspect="1" noChangeArrowheads="1"/>
          </p:cNvPicPr>
          <p:nvPr userDrawn="1"/>
        </p:nvPicPr>
        <p:blipFill>
          <a:blip r:embed="rId2"/>
          <a:stretch>
            <a:fillRect/>
          </a:stretch>
        </p:blipFill>
        <p:spPr bwMode="auto">
          <a:xfrm>
            <a:off x="1" y="1"/>
            <a:ext cx="6391275" cy="6877050"/>
          </a:xfrm>
          <a:prstGeom prst="rect">
            <a:avLst/>
          </a:prstGeom>
          <a:noFill/>
        </p:spPr>
      </p:pic>
      <p:sp>
        <p:nvSpPr>
          <p:cNvPr id="6"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u contenu 5"/>
          <p:cNvSpPr>
            <a:spLocks noGrp="1"/>
          </p:cNvSpPr>
          <p:nvPr>
            <p:ph sz="quarter" idx="10"/>
          </p:nvPr>
        </p:nvSpPr>
        <p:spPr>
          <a:xfrm>
            <a:off x="624418" y="1700808"/>
            <a:ext cx="10944191"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257300" indent="-3429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Tx/>
              <a:buNone/>
              <a:defRPr sz="1800" b="1" i="1">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e la date 7"/>
          <p:cNvSpPr>
            <a:spLocks noGrp="1"/>
          </p:cNvSpPr>
          <p:nvPr>
            <p:ph type="dt" sz="half" idx="11"/>
          </p:nvPr>
        </p:nvSpPr>
        <p:spPr/>
        <p:txBody>
          <a:bodyPr/>
          <a:lstStyle/>
          <a:p>
            <a:fld id="{8D4851A4-7E62-43E6-BA16-1C4AD23210C4}" type="datetimeFigureOut">
              <a:rPr lang="fr-FR" smtClean="0"/>
              <a:pPr/>
              <a:t>10/04/2024</a:t>
            </a:fld>
            <a:endParaRPr lang="fr-FR"/>
          </a:p>
        </p:txBody>
      </p:sp>
      <p:sp>
        <p:nvSpPr>
          <p:cNvPr id="9" name="Espace réservé du numéro de diapositive 8"/>
          <p:cNvSpPr>
            <a:spLocks noGrp="1"/>
          </p:cNvSpPr>
          <p:nvPr>
            <p:ph type="sldNum" sz="quarter" idx="12"/>
          </p:nvPr>
        </p:nvSpPr>
        <p:spPr/>
        <p:txBody>
          <a:bodyPr/>
          <a:lstStyle/>
          <a:p>
            <a:fld id="{6342E44C-BEF3-483C-8135-BCB35E9F5E4B}" type="slidenum">
              <a:rPr lang="fr-FR" smtClean="0"/>
              <a:pPr/>
              <a:t>‹N°›</a:t>
            </a:fld>
            <a:endParaRPr lang="fr-FR" dirty="0"/>
          </a:p>
        </p:txBody>
      </p:sp>
      <p:sp>
        <p:nvSpPr>
          <p:cNvPr id="10" name="Espace réservé du pied de page 9"/>
          <p:cNvSpPr>
            <a:spLocks noGrp="1"/>
          </p:cNvSpPr>
          <p:nvPr>
            <p:ph type="ftr" sz="quarter" idx="13"/>
          </p:nvPr>
        </p:nvSpPr>
        <p:spPr/>
        <p:txBody>
          <a:bodyPr/>
          <a:lstStyle/>
          <a:p>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pic>
        <p:nvPicPr>
          <p:cNvPr id="20483" name="Picture 3" descr="W:\Photos\2013\Communication\PPT\V_Bleu.jpg"/>
          <p:cNvPicPr>
            <a:picLocks noChangeAspect="1" noChangeArrowheads="1"/>
          </p:cNvPicPr>
          <p:nvPr userDrawn="1"/>
        </p:nvPicPr>
        <p:blipFill>
          <a:blip r:embed="rId2"/>
          <a:stretch>
            <a:fillRect/>
          </a:stretch>
        </p:blipFill>
        <p:spPr bwMode="auto">
          <a:xfrm>
            <a:off x="1" y="1"/>
            <a:ext cx="6391275" cy="6877050"/>
          </a:xfrm>
          <a:prstGeom prst="rect">
            <a:avLst/>
          </a:prstGeom>
          <a:noFill/>
        </p:spPr>
      </p:pic>
      <p:sp>
        <p:nvSpPr>
          <p:cNvPr id="6" name="Titre 1"/>
          <p:cNvSpPr>
            <a:spLocks noGrp="1"/>
          </p:cNvSpPr>
          <p:nvPr>
            <p:ph type="title"/>
          </p:nvPr>
        </p:nvSpPr>
        <p:spPr>
          <a:xfrm>
            <a:off x="609600" y="548680"/>
            <a:ext cx="7084392"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u contenu 5"/>
          <p:cNvSpPr>
            <a:spLocks noGrp="1"/>
          </p:cNvSpPr>
          <p:nvPr>
            <p:ph sz="quarter" idx="10"/>
          </p:nvPr>
        </p:nvSpPr>
        <p:spPr>
          <a:xfrm>
            <a:off x="624419" y="1700808"/>
            <a:ext cx="7069574"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257300" indent="-3429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Tx/>
              <a:buNone/>
              <a:defRPr sz="1800" b="1" i="1">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e la date 7"/>
          <p:cNvSpPr>
            <a:spLocks noGrp="1"/>
          </p:cNvSpPr>
          <p:nvPr>
            <p:ph type="dt" sz="half" idx="11"/>
          </p:nvPr>
        </p:nvSpPr>
        <p:spPr>
          <a:xfrm>
            <a:off x="5303912" y="1"/>
            <a:ext cx="1261931" cy="365125"/>
          </a:xfrm>
        </p:spPr>
        <p:txBody>
          <a:bodyPr/>
          <a:lstStyle/>
          <a:p>
            <a:fld id="{8D4851A4-7E62-43E6-BA16-1C4AD23210C4}" type="datetimeFigureOut">
              <a:rPr lang="fr-FR" smtClean="0"/>
              <a:pPr/>
              <a:t>10/04/2024</a:t>
            </a:fld>
            <a:endParaRPr lang="fr-FR" dirty="0"/>
          </a:p>
        </p:txBody>
      </p:sp>
      <p:sp>
        <p:nvSpPr>
          <p:cNvPr id="9" name="Espace réservé du numéro de diapositive 8"/>
          <p:cNvSpPr>
            <a:spLocks noGrp="1"/>
          </p:cNvSpPr>
          <p:nvPr>
            <p:ph type="sldNum" sz="quarter" idx="12"/>
          </p:nvPr>
        </p:nvSpPr>
        <p:spPr>
          <a:xfrm>
            <a:off x="6744072" y="1"/>
            <a:ext cx="949920" cy="365125"/>
          </a:xfrm>
        </p:spPr>
        <p:txBody>
          <a:bodyPr/>
          <a:lstStyle/>
          <a:p>
            <a:fld id="{6342E44C-BEF3-483C-8135-BCB35E9F5E4B}" type="slidenum">
              <a:rPr lang="fr-FR" smtClean="0"/>
              <a:pPr/>
              <a:t>‹N°›</a:t>
            </a:fld>
            <a:endParaRPr lang="fr-FR" dirty="0"/>
          </a:p>
        </p:txBody>
      </p:sp>
      <p:sp>
        <p:nvSpPr>
          <p:cNvPr id="10" name="Espace réservé du pied de page 9"/>
          <p:cNvSpPr>
            <a:spLocks noGrp="1"/>
          </p:cNvSpPr>
          <p:nvPr>
            <p:ph type="ftr" sz="quarter" idx="13"/>
          </p:nvPr>
        </p:nvSpPr>
        <p:spPr>
          <a:xfrm>
            <a:off x="1158346" y="6356351"/>
            <a:ext cx="6432715" cy="365125"/>
          </a:xfrm>
        </p:spPr>
        <p:txBody>
          <a:bodyPr/>
          <a:lstStyle/>
          <a:p>
            <a:endParaRPr lang="fr-FR" dirty="0"/>
          </a:p>
        </p:txBody>
      </p:sp>
      <p:sp>
        <p:nvSpPr>
          <p:cNvPr id="3" name="Espace réservé pour une image  2"/>
          <p:cNvSpPr>
            <a:spLocks noGrp="1"/>
          </p:cNvSpPr>
          <p:nvPr>
            <p:ph type="pic" sz="quarter" idx="14"/>
          </p:nvPr>
        </p:nvSpPr>
        <p:spPr>
          <a:xfrm>
            <a:off x="7920905" y="0"/>
            <a:ext cx="4295775" cy="6877050"/>
          </a:xfrm>
          <a:prstGeom prst="rect">
            <a:avLst/>
          </a:prstGeom>
        </p:spPr>
        <p:txBody>
          <a:bodyPr/>
          <a:lstStyle>
            <a:lvl1pPr marL="0" indent="0">
              <a:buNone/>
              <a:defRPr/>
            </a:lvl1pPr>
          </a:lstStyle>
          <a:p>
            <a:r>
              <a:rPr lang="fr-FR"/>
              <a:t>Cliquez sur l'icône pour ajouter une image</a:t>
            </a:r>
            <a:endParaRPr lang="fr-FR" dirty="0"/>
          </a:p>
        </p:txBody>
      </p:sp>
    </p:spTree>
    <p:extLst>
      <p:ext uri="{BB962C8B-B14F-4D97-AF65-F5344CB8AC3E}">
        <p14:creationId xmlns:p14="http://schemas.microsoft.com/office/powerpoint/2010/main" val="166636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rcalaire">
    <p:spTree>
      <p:nvGrpSpPr>
        <p:cNvPr id="1" name=""/>
        <p:cNvGrpSpPr/>
        <p:nvPr/>
      </p:nvGrpSpPr>
      <p:grpSpPr>
        <a:xfrm>
          <a:off x="0" y="0"/>
          <a:ext cx="0" cy="0"/>
          <a:chOff x="0" y="0"/>
          <a:chExt cx="0" cy="0"/>
        </a:xfrm>
      </p:grpSpPr>
      <p:pic>
        <p:nvPicPr>
          <p:cNvPr id="19460" name="Picture 4" descr="W:\Photos\2013\Communication\PPT\FFVoile_Grand.jpg"/>
          <p:cNvPicPr>
            <a:picLocks noChangeAspect="1" noChangeArrowheads="1"/>
          </p:cNvPicPr>
          <p:nvPr userDrawn="1"/>
        </p:nvPicPr>
        <p:blipFill>
          <a:blip r:embed="rId2"/>
          <a:stretch>
            <a:fillRect/>
          </a:stretch>
        </p:blipFill>
        <p:spPr bwMode="auto">
          <a:xfrm>
            <a:off x="9048323" y="5295900"/>
            <a:ext cx="3133725" cy="1562100"/>
          </a:xfrm>
          <a:prstGeom prst="rect">
            <a:avLst/>
          </a:prstGeom>
          <a:noFill/>
        </p:spPr>
      </p:pic>
      <p:pic>
        <p:nvPicPr>
          <p:cNvPr id="1026" name="Picture 2" descr="W:\Photos\2013\Communication\PPT\V_Bleu2.jpg"/>
          <p:cNvPicPr>
            <a:picLocks noChangeAspect="1" noChangeArrowheads="1"/>
          </p:cNvPicPr>
          <p:nvPr userDrawn="1"/>
        </p:nvPicPr>
        <p:blipFill>
          <a:blip r:embed="rId3"/>
          <a:stretch>
            <a:fillRect/>
          </a:stretch>
        </p:blipFill>
        <p:spPr bwMode="auto">
          <a:xfrm>
            <a:off x="1" y="1"/>
            <a:ext cx="2790825" cy="5476875"/>
          </a:xfrm>
          <a:prstGeom prst="rect">
            <a:avLst/>
          </a:prstGeom>
          <a:noFill/>
        </p:spPr>
      </p:pic>
      <p:sp>
        <p:nvSpPr>
          <p:cNvPr id="8" name="Titre 1"/>
          <p:cNvSpPr>
            <a:spLocks noGrp="1"/>
          </p:cNvSpPr>
          <p:nvPr>
            <p:ph type="title"/>
          </p:nvPr>
        </p:nvSpPr>
        <p:spPr>
          <a:xfrm>
            <a:off x="0" y="2564904"/>
            <a:ext cx="12192000" cy="1440160"/>
          </a:xfrm>
          <a:prstGeom prst="rect">
            <a:avLst/>
          </a:prstGeom>
        </p:spPr>
        <p:txBody>
          <a:bodyPr vert="horz"/>
          <a:lstStyle>
            <a:lvl1pPr algn="ctr">
              <a:defRPr sz="3200" b="1" cap="all" baseline="0">
                <a:latin typeface="+mn-lt"/>
              </a:defRPr>
            </a:lvl1pPr>
          </a:lstStyle>
          <a:p>
            <a:r>
              <a:rPr lang="fr-FR"/>
              <a:t>Modifiez le style du titre</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intérieure 1">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4"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6" name="Espace réservé du contenu 5"/>
          <p:cNvSpPr>
            <a:spLocks noGrp="1"/>
          </p:cNvSpPr>
          <p:nvPr>
            <p:ph sz="quarter" idx="10"/>
          </p:nvPr>
        </p:nvSpPr>
        <p:spPr>
          <a:xfrm>
            <a:off x="624418" y="1700808"/>
            <a:ext cx="10944191"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371600" indent="-4572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 typeface="+mj-lt"/>
              <a:buNone/>
              <a:defRPr sz="1800" b="1" i="1">
                <a:solidFill>
                  <a:schemeClr val="tx2"/>
                </a:solidFill>
                <a:effectLst/>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e la date 6"/>
          <p:cNvSpPr>
            <a:spLocks noGrp="1"/>
          </p:cNvSpPr>
          <p:nvPr>
            <p:ph type="dt" sz="half" idx="11"/>
          </p:nvPr>
        </p:nvSpPr>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2"/>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p:txBody>
          <a:bodyPr/>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intérieure 1">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25400" y="539528"/>
            <a:ext cx="7777584" cy="657225"/>
          </a:xfrm>
          <a:prstGeom prst="rect">
            <a:avLst/>
          </a:prstGeom>
          <a:noFill/>
        </p:spPr>
      </p:pic>
      <p:sp>
        <p:nvSpPr>
          <p:cNvPr id="4"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6" name="Espace réservé du contenu 5"/>
          <p:cNvSpPr>
            <a:spLocks noGrp="1"/>
          </p:cNvSpPr>
          <p:nvPr>
            <p:ph sz="quarter" idx="10"/>
          </p:nvPr>
        </p:nvSpPr>
        <p:spPr>
          <a:xfrm>
            <a:off x="624419" y="1700808"/>
            <a:ext cx="7127766" cy="4104456"/>
          </a:xfrm>
          <a:prstGeom prst="rect">
            <a:avLst/>
          </a:prstGeom>
        </p:spPr>
        <p:txBody>
          <a:bodyPr/>
          <a:lstStyle>
            <a:lvl1pPr marL="0" indent="0">
              <a:spcBef>
                <a:spcPts val="600"/>
              </a:spcBef>
              <a:spcAft>
                <a:spcPts val="600"/>
              </a:spcAft>
              <a:buFont typeface="+mj-lt"/>
              <a:buNone/>
              <a:defRPr sz="2200">
                <a:solidFill>
                  <a:schemeClr val="tx2"/>
                </a:solidFill>
              </a:defRPr>
            </a:lvl1pPr>
            <a:lvl2pPr marL="800100" indent="-342900">
              <a:spcBef>
                <a:spcPts val="600"/>
              </a:spcBef>
              <a:spcAft>
                <a:spcPts val="600"/>
              </a:spcAft>
              <a:buFontTx/>
              <a:buBlip>
                <a:blip r:embed="rId3"/>
              </a:buBlip>
              <a:defRPr sz="2200" b="1">
                <a:solidFill>
                  <a:schemeClr val="tx2"/>
                </a:solidFill>
              </a:defRPr>
            </a:lvl2pPr>
            <a:lvl3pPr marL="1371600" indent="-457200">
              <a:spcBef>
                <a:spcPts val="600"/>
              </a:spcBef>
              <a:spcAft>
                <a:spcPts val="600"/>
              </a:spcAft>
              <a:buFontTx/>
              <a:buBlip>
                <a:blip r:embed="rId4"/>
              </a:buBlip>
              <a:defRPr sz="2200" i="1">
                <a:solidFill>
                  <a:schemeClr val="tx2"/>
                </a:solidFill>
              </a:defRPr>
            </a:lvl3pPr>
            <a:lvl4pPr marL="1714500" indent="-342900">
              <a:spcBef>
                <a:spcPts val="600"/>
              </a:spcBef>
              <a:spcAft>
                <a:spcPts val="600"/>
              </a:spcAft>
              <a:buFontTx/>
              <a:buBlip>
                <a:blip r:embed="rId5"/>
              </a:buBlip>
              <a:defRPr sz="2000" b="1">
                <a:solidFill>
                  <a:schemeClr val="tx2"/>
                </a:solidFill>
              </a:defRPr>
            </a:lvl4pPr>
            <a:lvl5pPr marL="1828800" indent="0">
              <a:spcBef>
                <a:spcPts val="600"/>
              </a:spcBef>
              <a:spcAft>
                <a:spcPts val="600"/>
              </a:spcAft>
              <a:buFont typeface="+mj-lt"/>
              <a:buNone/>
              <a:defRPr sz="1800" b="1" i="1">
                <a:solidFill>
                  <a:schemeClr val="tx2"/>
                </a:solidFill>
                <a:effectLst/>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e la date 6"/>
          <p:cNvSpPr>
            <a:spLocks noGrp="1"/>
          </p:cNvSpPr>
          <p:nvPr>
            <p:ph type="dt" sz="half" idx="11"/>
          </p:nvPr>
        </p:nvSpPr>
        <p:spPr>
          <a:xfrm>
            <a:off x="5351076" y="1"/>
            <a:ext cx="1261931" cy="365125"/>
          </a:xfrm>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2"/>
          </p:nvPr>
        </p:nvSpPr>
        <p:spPr>
          <a:xfrm>
            <a:off x="6791236" y="1"/>
            <a:ext cx="949920" cy="365125"/>
          </a:xfrm>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a:xfrm>
            <a:off x="971944" y="6356351"/>
            <a:ext cx="6432715" cy="365125"/>
          </a:xfrm>
        </p:spPr>
        <p:txBody>
          <a:bodyPr/>
          <a:lstStyle/>
          <a:p>
            <a:endParaRPr lang="fr-FR" dirty="0"/>
          </a:p>
        </p:txBody>
      </p:sp>
      <p:sp>
        <p:nvSpPr>
          <p:cNvPr id="10" name="Espace réservé pour une image  2"/>
          <p:cNvSpPr>
            <a:spLocks noGrp="1"/>
          </p:cNvSpPr>
          <p:nvPr>
            <p:ph type="pic" sz="quarter" idx="14"/>
          </p:nvPr>
        </p:nvSpPr>
        <p:spPr>
          <a:xfrm>
            <a:off x="7920905" y="0"/>
            <a:ext cx="4295775" cy="6877050"/>
          </a:xfrm>
          <a:prstGeom prst="rect">
            <a:avLst/>
          </a:prstGeom>
        </p:spPr>
        <p:txBody>
          <a:bodyPr/>
          <a:lstStyle>
            <a:lvl1pPr marL="0" indent="0">
              <a:buNone/>
              <a:defRPr/>
            </a:lvl1pPr>
          </a:lstStyle>
          <a:p>
            <a:r>
              <a:rPr lang="fr-FR"/>
              <a:t>Cliquez sur l'icône pour ajouter une image</a:t>
            </a:r>
            <a:endParaRPr lang="fr-FR" dirty="0"/>
          </a:p>
        </p:txBody>
      </p:sp>
    </p:spTree>
    <p:extLst>
      <p:ext uri="{BB962C8B-B14F-4D97-AF65-F5344CB8AC3E}">
        <p14:creationId xmlns:p14="http://schemas.microsoft.com/office/powerpoint/2010/main" val="312952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intérieure 2">
    <p:spTree>
      <p:nvGrpSpPr>
        <p:cNvPr id="1" name=""/>
        <p:cNvGrpSpPr/>
        <p:nvPr/>
      </p:nvGrpSpPr>
      <p:grpSpPr>
        <a:xfrm>
          <a:off x="0" y="0"/>
          <a:ext cx="0" cy="0"/>
          <a:chOff x="0" y="0"/>
          <a:chExt cx="0" cy="0"/>
        </a:xfrm>
      </p:grpSpPr>
      <p:pic>
        <p:nvPicPr>
          <p:cNvPr id="3"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4"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e la date 6"/>
          <p:cNvSpPr>
            <a:spLocks noGrp="1"/>
          </p:cNvSpPr>
          <p:nvPr>
            <p:ph type="dt" sz="half" idx="11"/>
          </p:nvPr>
        </p:nvSpPr>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2"/>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3"/>
          </p:nvPr>
        </p:nvSpPr>
        <p:spPr/>
        <p:txBody>
          <a:body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intérieure 3">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3" name="Espace réservé du contenu 2"/>
          <p:cNvSpPr>
            <a:spLocks noGrp="1"/>
          </p:cNvSpPr>
          <p:nvPr>
            <p:ph sz="half" idx="1"/>
          </p:nvPr>
        </p:nvSpPr>
        <p:spPr>
          <a:xfrm>
            <a:off x="609600" y="1600201"/>
            <a:ext cx="5384800" cy="4525963"/>
          </a:xfrm>
          <a:prstGeom prst="rect">
            <a:avLst/>
          </a:prstGeom>
        </p:spPr>
        <p:txBody>
          <a:bodyPr vert="horz"/>
          <a:lstStyle>
            <a:lvl1pPr marL="342900" indent="-342900">
              <a:buFontTx/>
              <a:buBlip>
                <a:blip r:embed="rId3"/>
              </a:buBlip>
              <a:defRPr sz="2200" b="1">
                <a:solidFill>
                  <a:schemeClr val="tx2"/>
                </a:solidFill>
              </a:defRPr>
            </a:lvl1pPr>
            <a:lvl2pPr marL="800100" indent="-342900">
              <a:buFontTx/>
              <a:buBlip>
                <a:blip r:embed="rId4"/>
              </a:buBlip>
              <a:defRPr sz="2200" i="1">
                <a:solidFill>
                  <a:schemeClr val="tx2"/>
                </a:solidFill>
              </a:defRPr>
            </a:lvl2pPr>
            <a:lvl3pPr marL="1257300" indent="-342900">
              <a:buFontTx/>
              <a:buBlip>
                <a:blip r:embed="rId5"/>
              </a:buBlip>
              <a:defRPr sz="2000" b="1">
                <a:solidFill>
                  <a:schemeClr val="tx2"/>
                </a:solidFill>
              </a:defRPr>
            </a:lvl3pPr>
            <a:lvl4pPr marL="1371600" indent="0">
              <a:buNone/>
              <a:defRPr sz="1800" b="1" i="1">
                <a:solidFill>
                  <a:schemeClr val="tx2"/>
                </a:solidFill>
              </a:defRPr>
            </a:lvl4pPr>
            <a:lvl5pPr marL="1828800" indent="0">
              <a:buNone/>
              <a:defRPr sz="20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
        <p:nvSpPr>
          <p:cNvPr id="6"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
        <p:nvSpPr>
          <p:cNvPr id="10" name="Espace réservé du contenu 2"/>
          <p:cNvSpPr>
            <a:spLocks noGrp="1"/>
          </p:cNvSpPr>
          <p:nvPr>
            <p:ph sz="half" idx="13"/>
          </p:nvPr>
        </p:nvSpPr>
        <p:spPr>
          <a:xfrm>
            <a:off x="6197600" y="1600200"/>
            <a:ext cx="5384800" cy="4525963"/>
          </a:xfrm>
          <a:prstGeom prst="rect">
            <a:avLst/>
          </a:prstGeom>
        </p:spPr>
        <p:txBody>
          <a:bodyPr vert="horz"/>
          <a:lstStyle>
            <a:lvl1pPr marL="342900" indent="-342900">
              <a:buFontTx/>
              <a:buBlip>
                <a:blip r:embed="rId3"/>
              </a:buBlip>
              <a:defRPr sz="2200" b="1">
                <a:solidFill>
                  <a:schemeClr val="tx2"/>
                </a:solidFill>
              </a:defRPr>
            </a:lvl1pPr>
            <a:lvl2pPr marL="800100" indent="-342900">
              <a:buFontTx/>
              <a:buBlip>
                <a:blip r:embed="rId4"/>
              </a:buBlip>
              <a:defRPr sz="2200" i="1">
                <a:solidFill>
                  <a:schemeClr val="tx2"/>
                </a:solidFill>
              </a:defRPr>
            </a:lvl2pPr>
            <a:lvl3pPr marL="1257300" indent="-342900">
              <a:buFontTx/>
              <a:buBlip>
                <a:blip r:embed="rId5"/>
              </a:buBlip>
              <a:defRPr sz="2000" b="1">
                <a:solidFill>
                  <a:schemeClr val="tx2"/>
                </a:solidFill>
              </a:defRPr>
            </a:lvl3pPr>
            <a:lvl4pPr marL="1371600" indent="0">
              <a:buNone/>
              <a:defRPr sz="1800" b="1" i="1">
                <a:solidFill>
                  <a:schemeClr val="tx2"/>
                </a:solidFill>
              </a:defRPr>
            </a:lvl4pPr>
            <a:lvl5pPr marL="1828800" indent="0">
              <a:buNone/>
              <a:defRPr sz="20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onnes">
    <p:spTree>
      <p:nvGrpSpPr>
        <p:cNvPr id="1" name=""/>
        <p:cNvGrpSpPr/>
        <p:nvPr/>
      </p:nvGrpSpPr>
      <p:grpSpPr>
        <a:xfrm>
          <a:off x="0" y="0"/>
          <a:ext cx="0" cy="0"/>
          <a:chOff x="0" y="0"/>
          <a:chExt cx="0" cy="0"/>
        </a:xfrm>
      </p:grpSpPr>
      <p:pic>
        <p:nvPicPr>
          <p:cNvPr id="5" name="Picture 4" descr="W:\Photos\2013\Communication\PPT\TitreNeutre.jpg"/>
          <p:cNvPicPr>
            <a:picLocks noChangeAspect="1" noChangeArrowheads="1"/>
          </p:cNvPicPr>
          <p:nvPr userDrawn="1"/>
        </p:nvPicPr>
        <p:blipFill>
          <a:blip r:embed="rId2"/>
          <a:stretch>
            <a:fillRect/>
          </a:stretch>
        </p:blipFill>
        <p:spPr bwMode="auto">
          <a:xfrm>
            <a:off x="-25400" y="539528"/>
            <a:ext cx="9163050" cy="657225"/>
          </a:xfrm>
          <a:prstGeom prst="rect">
            <a:avLst/>
          </a:prstGeom>
          <a:noFill/>
        </p:spPr>
      </p:pic>
      <p:sp>
        <p:nvSpPr>
          <p:cNvPr id="4" name="Espace réservé du contenu 3"/>
          <p:cNvSpPr>
            <a:spLocks noGrp="1"/>
          </p:cNvSpPr>
          <p:nvPr>
            <p:ph sz="half" idx="2"/>
          </p:nvPr>
        </p:nvSpPr>
        <p:spPr>
          <a:xfrm>
            <a:off x="4220683" y="3356993"/>
            <a:ext cx="36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p:txBody>
      </p:sp>
      <p:sp>
        <p:nvSpPr>
          <p:cNvPr id="6" name="Titre 1"/>
          <p:cNvSpPr>
            <a:spLocks noGrp="1"/>
          </p:cNvSpPr>
          <p:nvPr>
            <p:ph type="title"/>
          </p:nvPr>
        </p:nvSpPr>
        <p:spPr>
          <a:xfrm>
            <a:off x="609600" y="548680"/>
            <a:ext cx="10972800" cy="648072"/>
          </a:xfrm>
          <a:prstGeom prst="rect">
            <a:avLst/>
          </a:prstGeom>
        </p:spPr>
        <p:txBody>
          <a:bodyPr vert="horz"/>
          <a:lstStyle>
            <a:lvl1pPr>
              <a:defRPr sz="3200" b="1">
                <a:latin typeface="+mn-lt"/>
              </a:defRPr>
            </a:lvl1pPr>
          </a:lstStyle>
          <a:p>
            <a:r>
              <a:rPr lang="fr-FR"/>
              <a:t>Modifiez le style du titre</a:t>
            </a:r>
            <a:endParaRPr lang="fr-FR" dirty="0"/>
          </a:p>
        </p:txBody>
      </p:sp>
      <p:sp>
        <p:nvSpPr>
          <p:cNvPr id="7" name="Espace réservé de la date 6"/>
          <p:cNvSpPr>
            <a:spLocks noGrp="1"/>
          </p:cNvSpPr>
          <p:nvPr>
            <p:ph type="dt" sz="half" idx="10"/>
          </p:nvPr>
        </p:nvSpPr>
        <p:spPr/>
        <p:txBody>
          <a:bodyPr/>
          <a:lstStyle/>
          <a:p>
            <a:fld id="{8D4851A4-7E62-43E6-BA16-1C4AD23210C4}" type="datetimeFigureOut">
              <a:rPr lang="fr-FR" smtClean="0"/>
              <a:pPr/>
              <a:t>10/04/2024</a:t>
            </a:fld>
            <a:endParaRPr lang="fr-FR"/>
          </a:p>
        </p:txBody>
      </p:sp>
      <p:sp>
        <p:nvSpPr>
          <p:cNvPr id="8" name="Espace réservé du numéro de diapositive 7"/>
          <p:cNvSpPr>
            <a:spLocks noGrp="1"/>
          </p:cNvSpPr>
          <p:nvPr>
            <p:ph type="sldNum" sz="quarter" idx="11"/>
          </p:nvPr>
        </p:nvSpPr>
        <p:spPr/>
        <p:txBody>
          <a:bodyPr/>
          <a:lstStyle/>
          <a:p>
            <a:fld id="{6342E44C-BEF3-483C-8135-BCB35E9F5E4B}" type="slidenum">
              <a:rPr lang="fr-FR" smtClean="0"/>
              <a:pPr/>
              <a:t>‹N°›</a:t>
            </a:fld>
            <a:endParaRPr lang="fr-FR" dirty="0"/>
          </a:p>
        </p:txBody>
      </p:sp>
      <p:sp>
        <p:nvSpPr>
          <p:cNvPr id="9" name="Espace réservé du pied de page 8"/>
          <p:cNvSpPr>
            <a:spLocks noGrp="1"/>
          </p:cNvSpPr>
          <p:nvPr>
            <p:ph type="ftr" sz="quarter" idx="12"/>
          </p:nvPr>
        </p:nvSpPr>
        <p:spPr/>
        <p:txBody>
          <a:bodyPr/>
          <a:lstStyle/>
          <a:p>
            <a:endParaRPr lang="fr-FR" dirty="0"/>
          </a:p>
        </p:txBody>
      </p:sp>
      <p:sp>
        <p:nvSpPr>
          <p:cNvPr id="12" name="Espace réservé du contenu 3"/>
          <p:cNvSpPr>
            <a:spLocks noGrp="1"/>
          </p:cNvSpPr>
          <p:nvPr>
            <p:ph sz="half" idx="13"/>
          </p:nvPr>
        </p:nvSpPr>
        <p:spPr>
          <a:xfrm>
            <a:off x="8112224" y="3356993"/>
            <a:ext cx="36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p:txBody>
      </p:sp>
      <p:sp>
        <p:nvSpPr>
          <p:cNvPr id="13" name="Espace réservé du contenu 3"/>
          <p:cNvSpPr>
            <a:spLocks noGrp="1"/>
          </p:cNvSpPr>
          <p:nvPr>
            <p:ph sz="half" idx="14"/>
          </p:nvPr>
        </p:nvSpPr>
        <p:spPr>
          <a:xfrm>
            <a:off x="329141" y="3356993"/>
            <a:ext cx="3600000" cy="2769171"/>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p:txBody>
      </p:sp>
      <p:sp>
        <p:nvSpPr>
          <p:cNvPr id="14" name="Espace réservé du contenu 3"/>
          <p:cNvSpPr>
            <a:spLocks noGrp="1"/>
          </p:cNvSpPr>
          <p:nvPr>
            <p:ph sz="half" idx="15"/>
          </p:nvPr>
        </p:nvSpPr>
        <p:spPr>
          <a:xfrm>
            <a:off x="335360" y="1340768"/>
            <a:ext cx="11425269" cy="1800200"/>
          </a:xfrm>
          <a:prstGeom prst="rect">
            <a:avLst/>
          </a:prstGeom>
        </p:spPr>
        <p:txBody>
          <a:bodyPr vert="horz"/>
          <a:lstStyle>
            <a:lvl1pPr marL="0" indent="0">
              <a:buFont typeface="Arial" panose="020B0604020202020204" pitchFamily="34" charset="0"/>
              <a:buNone/>
              <a:defRPr sz="1800" b="0">
                <a:solidFill>
                  <a:schemeClr val="tx2"/>
                </a:solidFill>
              </a:defRPr>
            </a:lvl1pPr>
            <a:lvl2pPr marL="457200" indent="0">
              <a:buFont typeface="Arial" panose="020B0604020202020204" pitchFamily="34" charset="0"/>
              <a:buNone/>
              <a:defRPr sz="2200">
                <a:solidFill>
                  <a:schemeClr val="tx2"/>
                </a:solidFill>
              </a:defRPr>
            </a:lvl2pPr>
            <a:lvl3pPr marL="914400" indent="0">
              <a:buNone/>
              <a:defRPr sz="2200">
                <a:solidFill>
                  <a:schemeClr val="tx2"/>
                </a:solidFill>
              </a:defRPr>
            </a:lvl3pPr>
            <a:lvl4pPr marL="1371600" indent="0">
              <a:buNone/>
              <a:defRPr sz="2200">
                <a:solidFill>
                  <a:schemeClr val="tx2"/>
                </a:solidFill>
              </a:defRPr>
            </a:lvl4pPr>
            <a:lvl5pPr marL="1828800" indent="0">
              <a:buNone/>
              <a:defRPr sz="2200">
                <a:solidFill>
                  <a:schemeClr val="tx2"/>
                </a:solidFill>
              </a:defRPr>
            </a:lvl5pPr>
            <a:lvl6pPr>
              <a:defRPr sz="1800"/>
            </a:lvl6pPr>
            <a:lvl7pPr>
              <a:defRPr sz="1800"/>
            </a:lvl7pPr>
            <a:lvl8pPr>
              <a:defRPr sz="1800"/>
            </a:lvl8pPr>
            <a:lvl9pPr>
              <a:defRPr sz="1800"/>
            </a:lvl9pPr>
          </a:lstStyle>
          <a:p>
            <a:pPr lvl="0"/>
            <a:r>
              <a:rPr lang="fr-FR"/>
              <a:t>Cliquez pour modifier les styles du texte du masque</a:t>
            </a:r>
          </a:p>
        </p:txBody>
      </p:sp>
    </p:spTree>
    <p:extLst>
      <p:ext uri="{BB962C8B-B14F-4D97-AF65-F5344CB8AC3E}">
        <p14:creationId xmlns:p14="http://schemas.microsoft.com/office/powerpoint/2010/main" val="79250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pic>
        <p:nvPicPr>
          <p:cNvPr id="1027" name="Picture 3" descr="W:\Photos\2013\Communication\PPT\FFVoile_Signature.jpg"/>
          <p:cNvPicPr>
            <a:picLocks noChangeAspect="1" noChangeArrowheads="1"/>
          </p:cNvPicPr>
          <p:nvPr/>
        </p:nvPicPr>
        <p:blipFill>
          <a:blip r:embed="rId14"/>
          <a:stretch>
            <a:fillRect/>
          </a:stretch>
        </p:blipFill>
        <p:spPr bwMode="auto">
          <a:xfrm>
            <a:off x="10420350" y="6000750"/>
            <a:ext cx="1771650" cy="857250"/>
          </a:xfrm>
          <a:prstGeom prst="rect">
            <a:avLst/>
          </a:prstGeom>
          <a:noFill/>
        </p:spPr>
      </p:pic>
      <p:sp>
        <p:nvSpPr>
          <p:cNvPr id="5" name="Espace réservé de la date 4"/>
          <p:cNvSpPr>
            <a:spLocks noGrp="1"/>
          </p:cNvSpPr>
          <p:nvPr>
            <p:ph type="dt" sz="half" idx="2"/>
          </p:nvPr>
        </p:nvSpPr>
        <p:spPr>
          <a:xfrm>
            <a:off x="9552384" y="1"/>
            <a:ext cx="126193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851A4-7E62-43E6-BA16-1C4AD23210C4}" type="datetimeFigureOut">
              <a:rPr lang="fr-FR" smtClean="0"/>
              <a:pPr/>
              <a:t>10/04/2024</a:t>
            </a:fld>
            <a:endParaRPr lang="fr-FR" dirty="0"/>
          </a:p>
        </p:txBody>
      </p:sp>
      <p:sp>
        <p:nvSpPr>
          <p:cNvPr id="6" name="Espace réservé du pied de page 5"/>
          <p:cNvSpPr>
            <a:spLocks noGrp="1"/>
          </p:cNvSpPr>
          <p:nvPr>
            <p:ph type="ftr" sz="quarter" idx="3"/>
          </p:nvPr>
        </p:nvSpPr>
        <p:spPr>
          <a:xfrm>
            <a:off x="2063552" y="6356351"/>
            <a:ext cx="643271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7" name="Espace réservé du numéro de diapositive 6"/>
          <p:cNvSpPr>
            <a:spLocks noGrp="1"/>
          </p:cNvSpPr>
          <p:nvPr>
            <p:ph type="sldNum" sz="quarter" idx="4"/>
          </p:nvPr>
        </p:nvSpPr>
        <p:spPr>
          <a:xfrm>
            <a:off x="10992544" y="1"/>
            <a:ext cx="9499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E44C-BEF3-483C-8135-BCB35E9F5E4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42" r:id="rId3"/>
    <p:sldLayoutId id="2147483737" r:id="rId4"/>
    <p:sldLayoutId id="2147483736" r:id="rId5"/>
    <p:sldLayoutId id="2147483743" r:id="rId6"/>
    <p:sldLayoutId id="2147483738" r:id="rId7"/>
    <p:sldLayoutId id="2147483726" r:id="rId8"/>
    <p:sldLayoutId id="2147483740" r:id="rId9"/>
    <p:sldLayoutId id="2147483739" r:id="rId10"/>
    <p:sldLayoutId id="2147483731" r:id="rId11"/>
    <p:sldLayoutId id="2147483741" r:id="rId12"/>
  </p:sldLayoutIdLst>
  <p:txStyles>
    <p:titleStyle>
      <a:lvl1pPr algn="l" rtl="0" eaLnBrk="1" fontAlgn="base" hangingPunct="1">
        <a:spcBef>
          <a:spcPct val="0"/>
        </a:spcBef>
        <a:spcAft>
          <a:spcPct val="0"/>
        </a:spcAft>
        <a:defRPr sz="4400">
          <a:solidFill>
            <a:schemeClr val="tx2"/>
          </a:solidFill>
          <a:latin typeface="+mj-lt"/>
          <a:ea typeface="+mj-ea"/>
          <a:cs typeface="ＭＳ Ｐゴシック" charset="0"/>
        </a:defRPr>
      </a:lvl1pPr>
      <a:lvl2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2pPr>
      <a:lvl3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3pPr>
      <a:lvl4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4pPr>
      <a:lvl5pPr algn="l" rtl="0" eaLnBrk="1" fontAlgn="base" hangingPunct="1">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l" rtl="0" eaLnBrk="1" fontAlgn="base" hangingPunct="1">
        <a:spcBef>
          <a:spcPct val="0"/>
        </a:spcBef>
        <a:spcAft>
          <a:spcPct val="0"/>
        </a:spcAft>
        <a:defRPr sz="4400">
          <a:solidFill>
            <a:schemeClr val="tx2"/>
          </a:solidFill>
          <a:latin typeface="Times New Roman" charset="0"/>
          <a:ea typeface="ＭＳ Ｐゴシック" charset="0"/>
        </a:defRPr>
      </a:lvl6pPr>
      <a:lvl7pPr marL="914400" algn="l" rtl="0" eaLnBrk="1" fontAlgn="base" hangingPunct="1">
        <a:spcBef>
          <a:spcPct val="0"/>
        </a:spcBef>
        <a:spcAft>
          <a:spcPct val="0"/>
        </a:spcAft>
        <a:defRPr sz="4400">
          <a:solidFill>
            <a:schemeClr val="tx2"/>
          </a:solidFill>
          <a:latin typeface="Times New Roman" charset="0"/>
          <a:ea typeface="ＭＳ Ｐゴシック" charset="0"/>
        </a:defRPr>
      </a:lvl7pPr>
      <a:lvl8pPr marL="1371600" algn="l" rtl="0" eaLnBrk="1" fontAlgn="base" hangingPunct="1">
        <a:spcBef>
          <a:spcPct val="0"/>
        </a:spcBef>
        <a:spcAft>
          <a:spcPct val="0"/>
        </a:spcAft>
        <a:defRPr sz="4400">
          <a:solidFill>
            <a:schemeClr val="tx2"/>
          </a:solidFill>
          <a:latin typeface="Times New Roman" charset="0"/>
          <a:ea typeface="ＭＳ Ｐゴシック" charset="0"/>
        </a:defRPr>
      </a:lvl8pPr>
      <a:lvl9pPr marL="1828800" algn="l" rtl="0" eaLnBrk="1" fontAlgn="base" hangingPunct="1">
        <a:spcBef>
          <a:spcPct val="0"/>
        </a:spcBef>
        <a:spcAft>
          <a:spcPct val="0"/>
        </a:spcAft>
        <a:defRPr sz="4400">
          <a:solidFill>
            <a:schemeClr val="tx2"/>
          </a:solidFill>
          <a:latin typeface="Times New Roman" charset="0"/>
          <a:ea typeface="ＭＳ Ｐゴシック" charset="0"/>
        </a:defRPr>
      </a:lvl9pPr>
    </p:titleStyle>
    <p:bodyStyle>
      <a:lvl1pPr marL="419100" indent="-419100" algn="l" rtl="0" eaLnBrk="1" fontAlgn="base" hangingPunct="1">
        <a:spcBef>
          <a:spcPct val="20000"/>
        </a:spcBef>
        <a:spcAft>
          <a:spcPct val="0"/>
        </a:spcAft>
        <a:buSzPct val="80000"/>
        <a:buFont typeface="Arial" pitchFamily="34" charset="0"/>
        <a:buAutoNum type="arabicParenR"/>
        <a:defRPr sz="2200">
          <a:solidFill>
            <a:schemeClr val="tx1"/>
          </a:solidFill>
          <a:latin typeface="+mn-lt"/>
          <a:ea typeface="+mn-ea"/>
          <a:cs typeface="ＭＳ Ｐゴシック" charset="0"/>
        </a:defRPr>
      </a:lvl1pPr>
      <a:lvl2pPr marL="838200" indent="-381000" algn="l" rtl="0" eaLnBrk="1" fontAlgn="base" hangingPunct="1">
        <a:spcBef>
          <a:spcPct val="20000"/>
        </a:spcBef>
        <a:spcAft>
          <a:spcPct val="0"/>
        </a:spcAft>
        <a:buFont typeface="Arial" pitchFamily="34" charset="0"/>
        <a:buAutoNum type="arabicPeriod"/>
        <a:defRPr sz="2000">
          <a:solidFill>
            <a:schemeClr val="tx1"/>
          </a:solidFill>
          <a:latin typeface="+mn-lt"/>
          <a:ea typeface="+mn-ea"/>
        </a:defRPr>
      </a:lvl2pPr>
      <a:lvl3pPr marL="1371600" indent="-457200" algn="l" rtl="0" eaLnBrk="1" fontAlgn="base" hangingPunct="1">
        <a:spcBef>
          <a:spcPct val="20000"/>
        </a:spcBef>
        <a:spcAft>
          <a:spcPct val="0"/>
        </a:spcAft>
        <a:buChar char="•"/>
        <a:defRPr sz="2400">
          <a:solidFill>
            <a:schemeClr val="tx1"/>
          </a:solidFill>
          <a:latin typeface="+mn-lt"/>
          <a:ea typeface="+mn-ea"/>
        </a:defRPr>
      </a:lvl3pPr>
      <a:lvl4pPr marL="1752600" indent="-381000" algn="l" rtl="0" eaLnBrk="1" fontAlgn="base" hangingPunct="1">
        <a:spcBef>
          <a:spcPct val="20000"/>
        </a:spcBef>
        <a:spcAft>
          <a:spcPct val="0"/>
        </a:spcAft>
        <a:buChar char="–"/>
        <a:defRPr sz="2000">
          <a:solidFill>
            <a:schemeClr val="tx1"/>
          </a:solidFill>
          <a:latin typeface="+mn-lt"/>
          <a:ea typeface="+mn-ea"/>
        </a:defRPr>
      </a:lvl4pPr>
      <a:lvl5pPr marL="2209800" indent="-381000" algn="l" rtl="0" eaLnBrk="1" fontAlgn="base" hangingPunct="1">
        <a:spcBef>
          <a:spcPct val="20000"/>
        </a:spcBef>
        <a:spcAft>
          <a:spcPct val="0"/>
        </a:spcAft>
        <a:buChar char="»"/>
        <a:defRPr sz="2000">
          <a:solidFill>
            <a:schemeClr val="tx1"/>
          </a:solidFill>
          <a:latin typeface="+mn-lt"/>
          <a:ea typeface="+mn-ea"/>
        </a:defRPr>
      </a:lvl5pPr>
      <a:lvl6pPr marL="2667000" indent="-381000" algn="l" rtl="0" eaLnBrk="1" fontAlgn="base" hangingPunct="1">
        <a:spcBef>
          <a:spcPct val="20000"/>
        </a:spcBef>
        <a:spcAft>
          <a:spcPct val="0"/>
        </a:spcAft>
        <a:buChar char="»"/>
        <a:defRPr sz="2000">
          <a:solidFill>
            <a:schemeClr val="tx1"/>
          </a:solidFill>
          <a:latin typeface="+mn-lt"/>
          <a:ea typeface="+mn-ea"/>
        </a:defRPr>
      </a:lvl6pPr>
      <a:lvl7pPr marL="3124200" indent="-381000" algn="l" rtl="0" eaLnBrk="1" fontAlgn="base" hangingPunct="1">
        <a:spcBef>
          <a:spcPct val="20000"/>
        </a:spcBef>
        <a:spcAft>
          <a:spcPct val="0"/>
        </a:spcAft>
        <a:buChar char="»"/>
        <a:defRPr sz="2000">
          <a:solidFill>
            <a:schemeClr val="tx1"/>
          </a:solidFill>
          <a:latin typeface="+mn-lt"/>
          <a:ea typeface="+mn-ea"/>
        </a:defRPr>
      </a:lvl7pPr>
      <a:lvl8pPr marL="3581400" indent="-381000" algn="l" rtl="0" eaLnBrk="1" fontAlgn="base" hangingPunct="1">
        <a:spcBef>
          <a:spcPct val="20000"/>
        </a:spcBef>
        <a:spcAft>
          <a:spcPct val="0"/>
        </a:spcAft>
        <a:buChar char="»"/>
        <a:defRPr sz="2000">
          <a:solidFill>
            <a:schemeClr val="tx1"/>
          </a:solidFill>
          <a:latin typeface="+mn-lt"/>
          <a:ea typeface="+mn-ea"/>
        </a:defRPr>
      </a:lvl8pPr>
      <a:lvl9pPr marL="4038600" indent="-381000" algn="l" rtl="0" eaLnBrk="1" fontAlgn="base" hangingPunct="1">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fvoile@mader.fr" TargetMode="External"/><Relationship Id="rId2" Type="http://schemas.openxmlformats.org/officeDocument/2006/relationships/hyperlink" Target="https://sinistreffv.options-assurances.com/SinistresFF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glementation@ffvoile.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remy@xplorassur.com" TargetMode="External"/><Relationship Id="rId2" Type="http://schemas.openxmlformats.org/officeDocument/2006/relationships/hyperlink" Target="https://ffvoile.assurinc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98617" y="1700808"/>
            <a:ext cx="8583783" cy="1872208"/>
          </a:xfrm>
        </p:spPr>
        <p:txBody>
          <a:bodyPr/>
          <a:lstStyle/>
          <a:p>
            <a:pPr algn="ctr"/>
            <a:r>
              <a:rPr lang="fr-FR" sz="3200" dirty="0"/>
              <a:t>Les nouvelles offres assurantielles FFVoile</a:t>
            </a:r>
            <a:br>
              <a:rPr lang="fr-FR" sz="3200" dirty="0"/>
            </a:br>
            <a:r>
              <a:rPr lang="fr-FR" sz="3200" dirty="0"/>
              <a:t>Matinales du développement</a:t>
            </a:r>
          </a:p>
        </p:txBody>
      </p:sp>
      <p:sp>
        <p:nvSpPr>
          <p:cNvPr id="3" name="Espace réservé du contenu 2"/>
          <p:cNvSpPr>
            <a:spLocks noGrp="1"/>
          </p:cNvSpPr>
          <p:nvPr>
            <p:ph sz="quarter" idx="10"/>
          </p:nvPr>
        </p:nvSpPr>
        <p:spPr>
          <a:xfrm>
            <a:off x="3013449" y="1124744"/>
            <a:ext cx="8568952" cy="504056"/>
          </a:xfrm>
        </p:spPr>
        <p:txBody>
          <a:bodyPr/>
          <a:lstStyle/>
          <a:p>
            <a:r>
              <a:rPr lang="fr-FR" dirty="0"/>
              <a:t> 9 Avril 2024</a:t>
            </a:r>
          </a:p>
          <a:p>
            <a:endParaRPr lang="fr-FR" dirty="0"/>
          </a:p>
        </p:txBody>
      </p:sp>
      <p:sp>
        <p:nvSpPr>
          <p:cNvPr id="4" name="Espace réservé du contenu 3"/>
          <p:cNvSpPr>
            <a:spLocks noGrp="1"/>
          </p:cNvSpPr>
          <p:nvPr>
            <p:ph sz="quarter" idx="11"/>
          </p:nvPr>
        </p:nvSpPr>
        <p:spPr>
          <a:xfrm>
            <a:off x="2999657" y="4437112"/>
            <a:ext cx="8568952" cy="720080"/>
          </a:xfrm>
        </p:spPr>
        <p:txBody>
          <a:bodyPr/>
          <a:lstStyle/>
          <a:p>
            <a:r>
              <a:rPr lang="fr-FR" sz="1800" i="1" dirty="0"/>
              <a:t>Charly FIEVRE et François-Xavier CADEVILLE (Service Juridique FFVoile)</a:t>
            </a:r>
          </a:p>
          <a:p>
            <a:endParaRPr lang="fr-FR" dirty="0"/>
          </a:p>
        </p:txBody>
      </p:sp>
    </p:spTree>
    <p:extLst>
      <p:ext uri="{BB962C8B-B14F-4D97-AF65-F5344CB8AC3E}">
        <p14:creationId xmlns:p14="http://schemas.microsoft.com/office/powerpoint/2010/main" val="3079889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 faire en cas d’accident ?</a:t>
            </a:r>
          </a:p>
        </p:txBody>
      </p:sp>
      <p:sp>
        <p:nvSpPr>
          <p:cNvPr id="3" name="Espace réservé du contenu 2"/>
          <p:cNvSpPr>
            <a:spLocks noGrp="1"/>
          </p:cNvSpPr>
          <p:nvPr>
            <p:ph sz="quarter" idx="10"/>
          </p:nvPr>
        </p:nvSpPr>
        <p:spPr>
          <a:xfrm>
            <a:off x="335360" y="1700808"/>
            <a:ext cx="11593288" cy="4248472"/>
          </a:xfrm>
        </p:spPr>
        <p:txBody>
          <a:bodyPr/>
          <a:lstStyle/>
          <a:p>
            <a:pPr marL="342900" indent="-342900">
              <a:buFont typeface="Arial" panose="020B0604020202020204" pitchFamily="34" charset="0"/>
              <a:buChar char="•"/>
            </a:pPr>
            <a:r>
              <a:rPr lang="fr-FR" sz="2000" dirty="0"/>
              <a:t>Déclaration de sinistre en ligne dès que l’assuré a connaissance d’un sinistre (et au maximum dans les 5 jours ouvrés) : </a:t>
            </a:r>
            <a:r>
              <a:rPr lang="fr-FR" sz="2000" dirty="0">
                <a:hlinkClick r:id="rId2"/>
              </a:rPr>
              <a:t>https://sinistreffv.options-assurances.com/SinistresFFV</a:t>
            </a:r>
            <a:r>
              <a:rPr lang="fr-FR" sz="2000" dirty="0"/>
              <a:t> </a:t>
            </a:r>
          </a:p>
          <a:p>
            <a:pPr marL="342900" indent="-342900">
              <a:buFont typeface="Arial" panose="020B0604020202020204" pitchFamily="34" charset="0"/>
              <a:buChar char="•"/>
            </a:pPr>
            <a:r>
              <a:rPr lang="fr-FR" sz="2000" dirty="0"/>
              <a:t>Il est fortement recommandé de faire des déclarations dans tous les cas, y compris si finalement l’accident n’entraine pas de dommages </a:t>
            </a:r>
          </a:p>
          <a:p>
            <a:pPr marL="342900" indent="-342900">
              <a:buFont typeface="Arial" panose="020B0604020202020204" pitchFamily="34" charset="0"/>
              <a:buChar char="•"/>
            </a:pPr>
            <a:r>
              <a:rPr lang="fr-FR" sz="2000" dirty="0"/>
              <a:t>Quels contacts ?</a:t>
            </a:r>
          </a:p>
          <a:p>
            <a:pPr marL="342900" indent="-342900">
              <a:buFont typeface="Wingdings" panose="05000000000000000000" pitchFamily="2" charset="2"/>
              <a:buChar char="Ø"/>
            </a:pPr>
            <a:r>
              <a:rPr lang="fr-FR" sz="2000" dirty="0"/>
              <a:t>Pour des questions sur les garanties, souscrire à des options, pour des attestations spécifiques, pour les déclarations de sinistre :</a:t>
            </a:r>
          </a:p>
          <a:p>
            <a:pPr marL="1143000" lvl="1">
              <a:buFont typeface="Wingdings" panose="05000000000000000000" pitchFamily="2" charset="2"/>
              <a:buChar char="q"/>
            </a:pPr>
            <a:r>
              <a:rPr lang="fr-FR" sz="2000" dirty="0"/>
              <a:t>Assurances MADER - Immeuble « le Challenge »  - Bd de la République B.P. 93004 - 17030 La Rochelle Cedex - Tel : 05 46 41 20 22 - </a:t>
            </a:r>
            <a:r>
              <a:rPr lang="fr-FR" sz="2000" dirty="0">
                <a:hlinkClick r:id="rId3"/>
              </a:rPr>
              <a:t>ffvoile@mader.fr</a:t>
            </a:r>
            <a:r>
              <a:rPr lang="fr-FR" sz="2000" dirty="0"/>
              <a:t> </a:t>
            </a:r>
          </a:p>
          <a:p>
            <a:endParaRPr lang="fr-FR" sz="2300" dirty="0"/>
          </a:p>
        </p:txBody>
      </p:sp>
    </p:spTree>
    <p:extLst>
      <p:ext uri="{BB962C8B-B14F-4D97-AF65-F5344CB8AC3E}">
        <p14:creationId xmlns:p14="http://schemas.microsoft.com/office/powerpoint/2010/main" val="277820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3E526-B1E3-3D9C-CBEB-56DE5D078C67}"/>
              </a:ext>
            </a:extLst>
          </p:cNvPr>
          <p:cNvSpPr>
            <a:spLocks noGrp="1"/>
          </p:cNvSpPr>
          <p:nvPr>
            <p:ph type="title"/>
          </p:nvPr>
        </p:nvSpPr>
        <p:spPr/>
        <p:txBody>
          <a:bodyPr/>
          <a:lstStyle/>
          <a:p>
            <a:r>
              <a:rPr lang="fr-FR" dirty="0"/>
              <a:t>Assurances des licenciés CLUB </a:t>
            </a:r>
            <a:r>
              <a:rPr lang="fr-FR" dirty="0" err="1"/>
              <a:t>ffvoile</a:t>
            </a:r>
            <a:endParaRPr lang="fr-FR" dirty="0"/>
          </a:p>
        </p:txBody>
      </p:sp>
    </p:spTree>
    <p:extLst>
      <p:ext uri="{BB962C8B-B14F-4D97-AF65-F5344CB8AC3E}">
        <p14:creationId xmlns:p14="http://schemas.microsoft.com/office/powerpoint/2010/main" val="257858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ASSURANCE FEDERALE</a:t>
            </a:r>
          </a:p>
        </p:txBody>
      </p:sp>
      <p:sp>
        <p:nvSpPr>
          <p:cNvPr id="3" name="Espace réservé du contenu 2"/>
          <p:cNvSpPr>
            <a:spLocks noGrp="1"/>
          </p:cNvSpPr>
          <p:nvPr>
            <p:ph sz="quarter" idx="10"/>
          </p:nvPr>
        </p:nvSpPr>
        <p:spPr>
          <a:xfrm>
            <a:off x="335360" y="1700808"/>
            <a:ext cx="11593288" cy="4248472"/>
          </a:xfrm>
        </p:spPr>
        <p:txBody>
          <a:bodyPr/>
          <a:lstStyle/>
          <a:p>
            <a:r>
              <a:rPr lang="fr-FR" sz="1900" b="1" dirty="0"/>
              <a:t>Contrats fédéraux FFVoile =</a:t>
            </a:r>
          </a:p>
          <a:p>
            <a:pPr marL="342900" indent="-342900">
              <a:buFont typeface="Arial" panose="020B0604020202020204" pitchFamily="34" charset="0"/>
              <a:buChar char="•"/>
            </a:pPr>
            <a:r>
              <a:rPr lang="fr-FR" sz="1900" b="1" dirty="0"/>
              <a:t>Couverture en Responsabilité Civile </a:t>
            </a:r>
            <a:r>
              <a:rPr lang="fr-FR" sz="1900" dirty="0"/>
              <a:t>(pour les dommages corporels/ matériels / immatériels causés à des tiers) et non un contrat Dommage aux biens (qui couvre votre propre matériel et vos infrastructures)</a:t>
            </a:r>
          </a:p>
          <a:p>
            <a:pPr marL="342900" indent="-342900">
              <a:buFont typeface="Arial" panose="020B0604020202020204" pitchFamily="34" charset="0"/>
              <a:buChar char="•"/>
            </a:pPr>
            <a:r>
              <a:rPr lang="fr-FR" sz="1900" b="1" dirty="0"/>
              <a:t>Couverture en Individuelle Accident : </a:t>
            </a:r>
            <a:r>
              <a:rPr lang="fr-FR" sz="1900" dirty="0"/>
              <a:t>lorsque l’assuré subis un dommage lors de sa pratique</a:t>
            </a:r>
          </a:p>
          <a:p>
            <a:pPr marL="342900" indent="-342900">
              <a:buFont typeface="Arial" panose="020B0604020202020204" pitchFamily="34" charset="0"/>
              <a:buChar char="•"/>
            </a:pPr>
            <a:r>
              <a:rPr lang="fr-FR" sz="1900" b="1" dirty="0"/>
              <a:t>Couverture en Assistance Rapatriement </a:t>
            </a:r>
          </a:p>
          <a:p>
            <a:pPr marL="342900" indent="-342900">
              <a:buFont typeface="Arial" panose="020B0604020202020204" pitchFamily="34" charset="0"/>
              <a:buChar char="•"/>
            </a:pPr>
            <a:r>
              <a:rPr lang="fr-FR" sz="1900" b="1" dirty="0"/>
              <a:t>Couverture Défense &amp; Recours Protection juridique </a:t>
            </a:r>
            <a:r>
              <a:rPr lang="fr-FR" sz="1900" dirty="0"/>
              <a:t>:  lors d’une action initiée contre ou par l’assuré devant toute juridiction en cas de litige lié à un sinistre garanti par le contrat fédéral</a:t>
            </a:r>
          </a:p>
          <a:p>
            <a:pPr marL="342900" indent="-342900">
              <a:buFont typeface="Arial" panose="020B0604020202020204" pitchFamily="34" charset="0"/>
              <a:buChar char="•"/>
            </a:pPr>
            <a:r>
              <a:rPr lang="fr-FR" sz="1900" b="1" dirty="0"/>
              <a:t>Couverture en RC Mandataires Sociaux </a:t>
            </a:r>
            <a:r>
              <a:rPr lang="fr-FR" sz="1900" dirty="0"/>
              <a:t>pour garantir les dirigeants, </a:t>
            </a:r>
            <a:r>
              <a:rPr lang="fr-FR" sz="1900" b="1" dirty="0"/>
              <a:t>détenteurs d’une licence club</a:t>
            </a:r>
            <a:r>
              <a:rPr lang="fr-FR" sz="1900" dirty="0"/>
              <a:t>, en cas d’engagement de leurs responsabilités personnelles : Assureur fédéral en RCMS (MAIF)</a:t>
            </a:r>
            <a:endParaRPr lang="fr-FR" sz="2000" dirty="0"/>
          </a:p>
          <a:p>
            <a:endParaRPr lang="fr-FR" sz="2300" dirty="0"/>
          </a:p>
        </p:txBody>
      </p:sp>
    </p:spTree>
    <p:extLst>
      <p:ext uri="{BB962C8B-B14F-4D97-AF65-F5344CB8AC3E}">
        <p14:creationId xmlns:p14="http://schemas.microsoft.com/office/powerpoint/2010/main" val="662382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3FC0B4-677F-BC53-1D73-881347FA4A03}"/>
              </a:ext>
            </a:extLst>
          </p:cNvPr>
          <p:cNvSpPr>
            <a:spLocks noGrp="1"/>
          </p:cNvSpPr>
          <p:nvPr>
            <p:ph type="title"/>
          </p:nvPr>
        </p:nvSpPr>
        <p:spPr>
          <a:xfrm>
            <a:off x="609600" y="548680"/>
            <a:ext cx="10972800" cy="936104"/>
          </a:xfrm>
        </p:spPr>
        <p:txBody>
          <a:bodyPr/>
          <a:lstStyle/>
          <a:p>
            <a:r>
              <a:rPr lang="fr-FR" sz="2800" dirty="0"/>
              <a:t>ASSURANCES FEDERALES POUR LES LICENCIES CLUB</a:t>
            </a:r>
          </a:p>
        </p:txBody>
      </p:sp>
      <p:sp>
        <p:nvSpPr>
          <p:cNvPr id="3" name="Espace réservé du contenu 2">
            <a:extLst>
              <a:ext uri="{FF2B5EF4-FFF2-40B4-BE49-F238E27FC236}">
                <a16:creationId xmlns:a16="http://schemas.microsoft.com/office/drawing/2014/main" id="{950325F4-D420-E8D3-F68D-921AEEC1F3EE}"/>
              </a:ext>
            </a:extLst>
          </p:cNvPr>
          <p:cNvSpPr>
            <a:spLocks noGrp="1"/>
          </p:cNvSpPr>
          <p:nvPr>
            <p:ph sz="quarter" idx="10"/>
          </p:nvPr>
        </p:nvSpPr>
        <p:spPr/>
        <p:txBody>
          <a:bodyPr/>
          <a:lstStyle/>
          <a:p>
            <a:r>
              <a:rPr lang="fr-FR" dirty="0"/>
              <a:t>•	</a:t>
            </a:r>
            <a:r>
              <a:rPr lang="fr-FR" sz="2000" dirty="0"/>
              <a:t>La pratique de la voile et plus généralement l’ensemble des disciplines reconnues par la Fédération Française de Voile :</a:t>
            </a:r>
          </a:p>
          <a:p>
            <a:r>
              <a:rPr lang="fr-FR" sz="2000" dirty="0"/>
              <a:t>	o	Sur des embarcations de moins de 24 mètres (enseignement, pratique 	surveillée, compétition, manifestation non compétitive).</a:t>
            </a:r>
          </a:p>
          <a:p>
            <a:r>
              <a:rPr lang="fr-FR" sz="2000" dirty="0"/>
              <a:t>	o	Sur des embarcations de moins de 18 mètres pour la pratique libre</a:t>
            </a:r>
          </a:p>
          <a:p>
            <a:r>
              <a:rPr lang="fr-FR" sz="2000" dirty="0"/>
              <a:t>•	La préparation physique préalable à la pratique de la voile</a:t>
            </a:r>
          </a:p>
          <a:p>
            <a:r>
              <a:rPr lang="fr-FR" sz="2000" dirty="0"/>
              <a:t>•	La pêche dans le cadre d’une activité sportive</a:t>
            </a:r>
          </a:p>
          <a:p>
            <a:r>
              <a:rPr lang="fr-FR" sz="2000" dirty="0"/>
              <a:t>•	L’utilisation de bateaux à moteur d’une puissance maximum de 300 CV dans le cadre exclusif de la navigation de plaisance (sur voilier) à l’exclusion de toutes compétitions</a:t>
            </a:r>
          </a:p>
          <a:p>
            <a:endParaRPr lang="fr-FR" dirty="0"/>
          </a:p>
        </p:txBody>
      </p:sp>
    </p:spTree>
    <p:extLst>
      <p:ext uri="{BB962C8B-B14F-4D97-AF65-F5344CB8AC3E}">
        <p14:creationId xmlns:p14="http://schemas.microsoft.com/office/powerpoint/2010/main" val="775512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55B45-8F5D-081F-606B-AB9E8A1E7057}"/>
              </a:ext>
            </a:extLst>
          </p:cNvPr>
          <p:cNvSpPr>
            <a:spLocks noGrp="1"/>
          </p:cNvSpPr>
          <p:nvPr>
            <p:ph type="title"/>
          </p:nvPr>
        </p:nvSpPr>
        <p:spPr/>
        <p:txBody>
          <a:bodyPr/>
          <a:lstStyle/>
          <a:p>
            <a:r>
              <a:rPr lang="fr-FR" dirty="0"/>
              <a:t>OPTIONS POUR LES LICENCIES CLUB</a:t>
            </a:r>
          </a:p>
        </p:txBody>
      </p:sp>
      <p:sp>
        <p:nvSpPr>
          <p:cNvPr id="3" name="Espace réservé du contenu 2">
            <a:extLst>
              <a:ext uri="{FF2B5EF4-FFF2-40B4-BE49-F238E27FC236}">
                <a16:creationId xmlns:a16="http://schemas.microsoft.com/office/drawing/2014/main" id="{CC3D0088-01A7-B6B5-1021-BB1A9BAEC787}"/>
              </a:ext>
            </a:extLst>
          </p:cNvPr>
          <p:cNvSpPr>
            <a:spLocks noGrp="1"/>
          </p:cNvSpPr>
          <p:nvPr>
            <p:ph sz="quarter" idx="10"/>
          </p:nvPr>
        </p:nvSpPr>
        <p:spPr/>
        <p:txBody>
          <a:bodyPr/>
          <a:lstStyle/>
          <a:p>
            <a:pPr marL="342900" indent="-342900">
              <a:buFont typeface="Arial" panose="020B0604020202020204" pitchFamily="34" charset="0"/>
              <a:buChar char="•"/>
            </a:pPr>
            <a:r>
              <a:rPr lang="fr-FR" sz="2000" b="1" dirty="0"/>
              <a:t>Rachat de franchise (pour la RC) </a:t>
            </a:r>
            <a:r>
              <a:rPr lang="fr-FR" sz="2000" dirty="0"/>
              <a:t>: 48 € pour toutes les catégories, sauf bateaux habitables et bateaux à moteur et 182 € pour les Bateaux habitables et les bateaux à moteur </a:t>
            </a:r>
          </a:p>
          <a:p>
            <a:pPr marL="342900" indent="-342900">
              <a:buFont typeface="Arial" panose="020B0604020202020204" pitchFamily="34" charset="0"/>
              <a:buChar char="•"/>
            </a:pPr>
            <a:r>
              <a:rPr lang="fr-FR" sz="2000" b="1" dirty="0"/>
              <a:t>RC hors navigation </a:t>
            </a:r>
            <a:r>
              <a:rPr lang="fr-FR" sz="2000" dirty="0"/>
              <a:t>: 5 € pour la voile légère Hors voile légère : 61 € si la valeur du bateau &lt; 120 000 €  et 170 € si la valeur du bateau &gt; 120 000 € </a:t>
            </a:r>
          </a:p>
          <a:p>
            <a:pPr marL="342900" indent="-342900">
              <a:buFont typeface="Arial" panose="020B0604020202020204" pitchFamily="34" charset="0"/>
              <a:buChar char="•"/>
            </a:pPr>
            <a:r>
              <a:rPr lang="fr-FR" sz="2000" b="1" dirty="0"/>
              <a:t>Garanties complémentaires en individuelle accident : </a:t>
            </a:r>
            <a:r>
              <a:rPr lang="fr-FR" sz="2000" dirty="0"/>
              <a:t>trois formules pour augmenter le capital décès, le capital invalidité et les indemnités journalières (10 €, 15 € et 55 €)</a:t>
            </a:r>
          </a:p>
          <a:p>
            <a:pPr marL="342900" indent="-342900">
              <a:buFont typeface="Arial" panose="020B0604020202020204" pitchFamily="34" charset="0"/>
              <a:buChar char="•"/>
            </a:pPr>
            <a:r>
              <a:rPr lang="fr-FR" sz="2000" b="1" dirty="0"/>
              <a:t>Garanties en responsabilité civile et en individuelle accident pour certaines activités de pleine nature :</a:t>
            </a:r>
            <a:r>
              <a:rPr lang="fr-FR" sz="2000" dirty="0"/>
              <a:t> 10 €</a:t>
            </a:r>
          </a:p>
          <a:p>
            <a:pPr marL="342900" indent="-342900">
              <a:buFont typeface="Arial" panose="020B0604020202020204" pitchFamily="34" charset="0"/>
              <a:buChar char="•"/>
            </a:pPr>
            <a:endParaRPr lang="fr-FR" sz="2000" dirty="0"/>
          </a:p>
          <a:p>
            <a:endParaRPr lang="fr-FR" dirty="0"/>
          </a:p>
        </p:txBody>
      </p:sp>
    </p:spTree>
    <p:extLst>
      <p:ext uri="{BB962C8B-B14F-4D97-AF65-F5344CB8AC3E}">
        <p14:creationId xmlns:p14="http://schemas.microsoft.com/office/powerpoint/2010/main" val="589566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FB639E-962F-04FC-406D-593AA74FDF81}"/>
              </a:ext>
            </a:extLst>
          </p:cNvPr>
          <p:cNvSpPr>
            <a:spLocks noGrp="1"/>
          </p:cNvSpPr>
          <p:nvPr>
            <p:ph type="title"/>
          </p:nvPr>
        </p:nvSpPr>
        <p:spPr/>
        <p:txBody>
          <a:bodyPr/>
          <a:lstStyle/>
          <a:p>
            <a:r>
              <a:rPr lang="fr-FR" dirty="0"/>
              <a:t>CADRE législatif entourant la pratique de la voile </a:t>
            </a:r>
          </a:p>
        </p:txBody>
      </p:sp>
    </p:spTree>
    <p:extLst>
      <p:ext uri="{BB962C8B-B14F-4D97-AF65-F5344CB8AC3E}">
        <p14:creationId xmlns:p14="http://schemas.microsoft.com/office/powerpoint/2010/main" val="1974800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 des textes</a:t>
            </a:r>
          </a:p>
        </p:txBody>
      </p:sp>
      <p:sp>
        <p:nvSpPr>
          <p:cNvPr id="3" name="Espace réservé du contenu 2"/>
          <p:cNvSpPr>
            <a:spLocks noGrp="1"/>
          </p:cNvSpPr>
          <p:nvPr>
            <p:ph sz="quarter" idx="10"/>
          </p:nvPr>
        </p:nvSpPr>
        <p:spPr/>
        <p:txBody>
          <a:bodyPr/>
          <a:lstStyle/>
          <a:p>
            <a:pPr algn="just"/>
            <a:r>
              <a:rPr lang="fr-FR" sz="1600" dirty="0"/>
              <a:t>Attention : Obligation de couverture en RC pour les pratiquants + obligation d’information en IA pour les adhérents</a:t>
            </a:r>
          </a:p>
          <a:p>
            <a:pPr algn="just"/>
            <a:r>
              <a:rPr lang="fr-FR" sz="1600" i="1" dirty="0"/>
              <a:t>Article L321-1 du Code du Sport : Les associations, les sociétés et les fédérations sportives souscrivent pour l'exercice de leur activité des garanties d'assurance couvrant leur responsabilité civile, celle de leurs préposés salariés ou bénévoles et celle des pratiquants du sport. Les licenciés et les pratiquants sont considérés comme des tiers entre eux.</a:t>
            </a:r>
          </a:p>
          <a:p>
            <a:pPr algn="just"/>
            <a:r>
              <a:rPr lang="fr-FR" sz="1600" i="1" dirty="0"/>
              <a:t>Article L.321-4 du Code du Sport : Les associations et les fédérations sportives sont tenues d'informer leurs adhérents de l'intérêt que présente la souscription d'un contrat d'assurance de personnes couvrant les dommages corporels auxquels leur pratique sportive peut les exposer.</a:t>
            </a:r>
          </a:p>
          <a:p>
            <a:pPr algn="just"/>
            <a:r>
              <a:rPr lang="fr-FR" sz="1600" dirty="0"/>
              <a:t>Le non-respect de ces obligations peut amener le club à verser des dommages et intérêts à l’adhérent/ le pratiquant qui n’a pas bénéficié/été informé de la possibilité de souscrire à ces garanties (peut également déboucher sur l’engagement de la responsabilité pénale) -&gt; l’indemnisation des dommages corporels est souvent très élevée. La délivrance de licences permet de remplir ces obligations.</a:t>
            </a:r>
          </a:p>
          <a:p>
            <a:pPr algn="just"/>
            <a:r>
              <a:rPr lang="fr-FR" sz="1600" dirty="0"/>
              <a:t>La RC du Professionnel ou du Club ne couvre pas automatiquement les pratiquants (un pratiquant peut être responsable d’un dommage sans que le professionnel ou le club soit responsable).</a:t>
            </a:r>
          </a:p>
          <a:p>
            <a:endParaRPr lang="fr-FR" sz="1800" dirty="0"/>
          </a:p>
        </p:txBody>
      </p:sp>
    </p:spTree>
    <p:extLst>
      <p:ext uri="{BB962C8B-B14F-4D97-AF65-F5344CB8AC3E}">
        <p14:creationId xmlns:p14="http://schemas.microsoft.com/office/powerpoint/2010/main" val="4158842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Questions - Réponses</a:t>
            </a:r>
          </a:p>
        </p:txBody>
      </p:sp>
      <p:sp>
        <p:nvSpPr>
          <p:cNvPr id="3" name="Espace réservé du contenu 2"/>
          <p:cNvSpPr>
            <a:spLocks noGrp="1"/>
          </p:cNvSpPr>
          <p:nvPr>
            <p:ph sz="quarter" idx="10"/>
          </p:nvPr>
        </p:nvSpPr>
        <p:spPr/>
        <p:txBody>
          <a:bodyPr/>
          <a:lstStyle/>
          <a:p>
            <a:pPr algn="ctr"/>
            <a:endParaRPr lang="fr-FR" sz="3200" b="1" i="1" dirty="0"/>
          </a:p>
          <a:p>
            <a:pPr algn="ctr"/>
            <a:endParaRPr lang="fr-FR" sz="3200" b="1" i="1" dirty="0"/>
          </a:p>
          <a:p>
            <a:pPr algn="ctr"/>
            <a:r>
              <a:rPr lang="fr-FR" sz="3200" b="1" i="1" dirty="0"/>
              <a:t>MERCI POUR VOTRE ATTENTION ET N’HESITEZ PAS A NOUS CONTACTER SI BESOIN PAR MAIL : </a:t>
            </a:r>
            <a:r>
              <a:rPr lang="fr-FR" sz="3200" b="1" i="1" dirty="0">
                <a:hlinkClick r:id="rId2"/>
              </a:rPr>
              <a:t>reglementation@ffvoile.fr</a:t>
            </a:r>
            <a:r>
              <a:rPr lang="fr-FR" sz="3200" b="1" i="1" dirty="0"/>
              <a:t> </a:t>
            </a:r>
          </a:p>
        </p:txBody>
      </p:sp>
    </p:spTree>
    <p:extLst>
      <p:ext uri="{BB962C8B-B14F-4D97-AF65-F5344CB8AC3E}">
        <p14:creationId xmlns:p14="http://schemas.microsoft.com/office/powerpoint/2010/main" val="171427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D077B3-FA82-4C29-B013-C48837640EB4}"/>
              </a:ext>
            </a:extLst>
          </p:cNvPr>
          <p:cNvSpPr>
            <a:spLocks noGrp="1"/>
          </p:cNvSpPr>
          <p:nvPr>
            <p:ph type="title"/>
          </p:nvPr>
        </p:nvSpPr>
        <p:spPr/>
        <p:txBody>
          <a:bodyPr/>
          <a:lstStyle/>
          <a:p>
            <a:r>
              <a:rPr lang="fr-FR" dirty="0"/>
              <a:t>Assurances des clubs</a:t>
            </a:r>
          </a:p>
        </p:txBody>
      </p:sp>
    </p:spTree>
    <p:extLst>
      <p:ext uri="{BB962C8B-B14F-4D97-AF65-F5344CB8AC3E}">
        <p14:creationId xmlns:p14="http://schemas.microsoft.com/office/powerpoint/2010/main" val="218948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ASSURANCE FEDERALE POUR LES CLUBS</a:t>
            </a:r>
          </a:p>
        </p:txBody>
      </p:sp>
      <p:sp>
        <p:nvSpPr>
          <p:cNvPr id="3" name="Espace réservé du contenu 2"/>
          <p:cNvSpPr>
            <a:spLocks noGrp="1"/>
          </p:cNvSpPr>
          <p:nvPr>
            <p:ph sz="quarter" idx="10"/>
          </p:nvPr>
        </p:nvSpPr>
        <p:spPr>
          <a:xfrm>
            <a:off x="335360" y="1700808"/>
            <a:ext cx="11593288" cy="4248472"/>
          </a:xfrm>
        </p:spPr>
        <p:txBody>
          <a:bodyPr/>
          <a:lstStyle/>
          <a:p>
            <a:r>
              <a:rPr lang="fr-FR" sz="1900" b="1" dirty="0"/>
              <a:t>Contrats fédéraux attachés à l’affiliation FFVoile =</a:t>
            </a:r>
          </a:p>
          <a:p>
            <a:pPr marL="342900" indent="-342900">
              <a:buFont typeface="Arial" panose="020B0604020202020204" pitchFamily="34" charset="0"/>
              <a:buChar char="•"/>
            </a:pPr>
            <a:r>
              <a:rPr lang="fr-FR" sz="1900" b="1" dirty="0"/>
              <a:t>Couverture en Responsabilité Civile </a:t>
            </a:r>
            <a:r>
              <a:rPr lang="fr-FR" sz="1900" dirty="0"/>
              <a:t>(pour les dommages corporels/ matériels / immatériels causés à des tiers) et non un contrat Dommage aux biens (qui couvre votre propre matériel et vos infrastructures)</a:t>
            </a:r>
          </a:p>
          <a:p>
            <a:r>
              <a:rPr lang="fr-FR" sz="1900" dirty="0"/>
              <a:t>Assureur fédéral en RC 2024-2027 : la MAIF (comme pour les périodes 2016-2019 et 2020-2023)</a:t>
            </a:r>
          </a:p>
          <a:p>
            <a:r>
              <a:rPr lang="fr-FR" sz="1900" dirty="0"/>
              <a:t>Couverture pour toutes les composantes de la FFVoile (Structures affiliées, organes déconcentrés, centres labelisés) ainsi que pour toutes les personnes dont la structure est responsable </a:t>
            </a:r>
            <a:endParaRPr lang="fr-FR" sz="1900" b="1" dirty="0"/>
          </a:p>
          <a:p>
            <a:pPr marL="342900" indent="-342900">
              <a:buFont typeface="Arial" panose="020B0604020202020204" pitchFamily="34" charset="0"/>
              <a:buChar char="•"/>
            </a:pPr>
            <a:r>
              <a:rPr lang="fr-FR" sz="1900" b="1" dirty="0"/>
              <a:t>Couverture Défense &amp; Recours Protection juridique </a:t>
            </a:r>
            <a:r>
              <a:rPr lang="fr-FR" sz="1900" dirty="0"/>
              <a:t>:  lors d’une action initiée contre ou par l’assuré devant toute juridiction en cas de litige lié à un sinistre garanti par le contrat fédéral</a:t>
            </a:r>
          </a:p>
          <a:p>
            <a:pPr marL="342900" indent="-342900">
              <a:buFont typeface="Arial" panose="020B0604020202020204" pitchFamily="34" charset="0"/>
              <a:buChar char="•"/>
            </a:pPr>
            <a:r>
              <a:rPr lang="fr-FR" sz="1900" b="1" dirty="0"/>
              <a:t>Couverture en RC Mandataires Sociaux </a:t>
            </a:r>
            <a:r>
              <a:rPr lang="fr-FR" sz="1900" dirty="0"/>
              <a:t>pour garantir les dirigeants, </a:t>
            </a:r>
            <a:r>
              <a:rPr lang="fr-FR" sz="1900" b="1" dirty="0"/>
              <a:t>détenteurs d’une licence club</a:t>
            </a:r>
            <a:r>
              <a:rPr lang="fr-FR" sz="1900" dirty="0"/>
              <a:t>, en cas d’engagement de leurs responsabilités personnelles : Assureur fédéral en RCMS (MAIF)</a:t>
            </a:r>
            <a:endParaRPr lang="fr-FR" sz="2000" dirty="0"/>
          </a:p>
          <a:p>
            <a:endParaRPr lang="fr-FR" sz="2300" dirty="0"/>
          </a:p>
        </p:txBody>
      </p:sp>
    </p:spTree>
    <p:extLst>
      <p:ext uri="{BB962C8B-B14F-4D97-AF65-F5344CB8AC3E}">
        <p14:creationId xmlns:p14="http://schemas.microsoft.com/office/powerpoint/2010/main" val="267622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ASSURANCE FEDERALE POUR LES CLUBS</a:t>
            </a:r>
          </a:p>
        </p:txBody>
      </p:sp>
      <p:sp>
        <p:nvSpPr>
          <p:cNvPr id="3" name="Espace réservé du contenu 2"/>
          <p:cNvSpPr>
            <a:spLocks noGrp="1"/>
          </p:cNvSpPr>
          <p:nvPr>
            <p:ph sz="quarter" idx="10"/>
          </p:nvPr>
        </p:nvSpPr>
        <p:spPr>
          <a:xfrm>
            <a:off x="263352" y="1700808"/>
            <a:ext cx="11665296" cy="4752528"/>
          </a:xfrm>
        </p:spPr>
        <p:txBody>
          <a:bodyPr/>
          <a:lstStyle/>
          <a:p>
            <a:pPr lvl="0"/>
            <a:r>
              <a:rPr lang="fr-FR" sz="2000" b="1" dirty="0">
                <a:solidFill>
                  <a:srgbClr val="003366"/>
                </a:solidFill>
              </a:rPr>
              <a:t>Pour quelles activités ?</a:t>
            </a:r>
          </a:p>
          <a:p>
            <a:pPr marL="285750" lvl="0" indent="-285750">
              <a:buFont typeface="Arial" panose="020B0604020202020204" pitchFamily="34" charset="0"/>
              <a:buChar char="•"/>
            </a:pPr>
            <a:r>
              <a:rPr lang="fr-FR" sz="1600" dirty="0">
                <a:solidFill>
                  <a:srgbClr val="003366"/>
                </a:solidFill>
              </a:rPr>
              <a:t>Organisation de l’ensemble des activités voile* (longueur de coque inférieure à 24 mètres) : compétiti</a:t>
            </a:r>
            <a:r>
              <a:rPr lang="fr-FR" sz="1600" dirty="0"/>
              <a:t>on, stage, entrainement, pratique loisirs, accueil de groupes scolaires (voile), organisation de journée portes ouvertes </a:t>
            </a:r>
            <a:r>
              <a:rPr lang="fr-FR" sz="1600" dirty="0">
                <a:highlight>
                  <a:srgbClr val="FFFF00"/>
                </a:highlight>
              </a:rPr>
              <a:t>ainsi que la location d’embarcations légères </a:t>
            </a:r>
            <a:r>
              <a:rPr lang="fr-FR" sz="1600" b="1" dirty="0">
                <a:highlight>
                  <a:srgbClr val="FFFF00"/>
                </a:highlight>
              </a:rPr>
              <a:t>(les pratiquants ne sont couverts individuellement que par le biais d’une licence/titre FFVoile, sauf en cas de souscription à l’option location embarcations légères, </a:t>
            </a:r>
            <a:r>
              <a:rPr lang="fr-FR" sz="1600" b="1" dirty="0" err="1">
                <a:highlight>
                  <a:srgbClr val="FFFF00"/>
                </a:highlight>
              </a:rPr>
              <a:t>cf</a:t>
            </a:r>
            <a:r>
              <a:rPr lang="fr-FR" sz="1600" b="1" dirty="0">
                <a:highlight>
                  <a:srgbClr val="FFFF00"/>
                </a:highlight>
              </a:rPr>
              <a:t> slide 9) </a:t>
            </a:r>
            <a:r>
              <a:rPr lang="fr-FR" sz="1600" dirty="0">
                <a:highlight>
                  <a:srgbClr val="FFFF00"/>
                </a:highlight>
              </a:rPr>
              <a:t> </a:t>
            </a:r>
          </a:p>
          <a:p>
            <a:pPr marL="285750" lvl="0" indent="-285750">
              <a:buFont typeface="Arial" panose="020B0604020202020204" pitchFamily="34" charset="0"/>
              <a:buChar char="•"/>
            </a:pPr>
            <a:r>
              <a:rPr lang="fr-FR" sz="1600" dirty="0">
                <a:solidFill>
                  <a:srgbClr val="003366"/>
                </a:solidFill>
                <a:highlight>
                  <a:srgbClr val="FFFF00"/>
                </a:highlight>
              </a:rPr>
              <a:t>Activité engin à moteur</a:t>
            </a:r>
            <a:r>
              <a:rPr lang="fr-FR" sz="1600" dirty="0">
                <a:solidFill>
                  <a:srgbClr val="003366"/>
                </a:solidFill>
              </a:rPr>
              <a:t> (utilisation d’engins à moteur d’une puissance maximum de 300 CV) pour l’organisation, la surveillance des activités assurées, l’arbitrage ainsi que </a:t>
            </a:r>
            <a:r>
              <a:rPr lang="fr-FR" sz="1600" dirty="0">
                <a:solidFill>
                  <a:srgbClr val="003366"/>
                </a:solidFill>
                <a:highlight>
                  <a:srgbClr val="FFFF00"/>
                </a:highlight>
              </a:rPr>
              <a:t>pour l’utilisation comme </a:t>
            </a:r>
            <a:r>
              <a:rPr lang="fr-FR" sz="1600" dirty="0">
                <a:highlight>
                  <a:srgbClr val="FFFF00"/>
                </a:highlight>
              </a:rPr>
              <a:t>outil pédagogique d’une activité d’enseignement de la Voile (par exemple </a:t>
            </a:r>
            <a:r>
              <a:rPr lang="fr-FR" sz="1600" dirty="0" err="1">
                <a:highlight>
                  <a:srgbClr val="FFFF00"/>
                </a:highlight>
              </a:rPr>
              <a:t>efoil</a:t>
            </a:r>
            <a:r>
              <a:rPr lang="fr-FR" sz="1600" dirty="0">
                <a:highlight>
                  <a:srgbClr val="FFFF00"/>
                </a:highlight>
              </a:rPr>
              <a:t> dans le cadre d’un cycle de kite ou tracter une planche avec un engin à moteur dans le cadre d’un cycle de planche à voile)</a:t>
            </a:r>
          </a:p>
          <a:p>
            <a:pPr marL="285750" lvl="0" indent="-285750">
              <a:buFont typeface="Arial" panose="020B0604020202020204" pitchFamily="34" charset="0"/>
              <a:buChar char="•"/>
            </a:pPr>
            <a:r>
              <a:rPr lang="fr-FR" sz="1600" dirty="0">
                <a:solidFill>
                  <a:srgbClr val="003366"/>
                </a:solidFill>
                <a:highlight>
                  <a:srgbClr val="FFFF00"/>
                </a:highlight>
              </a:rPr>
              <a:t>Organisation de séjours d’activités nautiques avec hébergement (classes de mer, colonies de vacances, accueil collectif de mineurs)</a:t>
            </a:r>
          </a:p>
          <a:p>
            <a:pPr marL="285750" lvl="0" indent="-285750">
              <a:buFont typeface="Arial" panose="020B0604020202020204" pitchFamily="34" charset="0"/>
              <a:buChar char="•"/>
            </a:pPr>
            <a:r>
              <a:rPr lang="fr-FR" sz="1600" dirty="0">
                <a:solidFill>
                  <a:srgbClr val="003366"/>
                </a:solidFill>
              </a:rPr>
              <a:t>Organisation de manifestations festives à caractère privé</a:t>
            </a:r>
          </a:p>
          <a:p>
            <a:pPr marL="285750" lvl="0" indent="-285750">
              <a:buFont typeface="Arial" panose="020B0604020202020204" pitchFamily="34" charset="0"/>
              <a:buChar char="•"/>
            </a:pPr>
            <a:r>
              <a:rPr lang="fr-FR" sz="1600" dirty="0">
                <a:solidFill>
                  <a:srgbClr val="003366"/>
                </a:solidFill>
              </a:rPr>
              <a:t>Organisation de la vie institutionnelle </a:t>
            </a:r>
          </a:p>
          <a:p>
            <a:r>
              <a:rPr lang="fr-FR" sz="1800" i="1" dirty="0"/>
              <a:t>*</a:t>
            </a:r>
            <a:r>
              <a:rPr lang="fr-FR" sz="1600" i="1" dirty="0"/>
              <a:t>Disciplines dont la FFVoile a la délégation et celles reconnues par la FFVoile (exemple récent : le </a:t>
            </a:r>
            <a:r>
              <a:rPr lang="fr-FR" sz="1600" i="1" dirty="0" err="1"/>
              <a:t>wingfoil</a:t>
            </a:r>
            <a:r>
              <a:rPr lang="fr-FR" sz="1600" i="1" dirty="0"/>
              <a:t>)</a:t>
            </a:r>
            <a:endParaRPr lang="fr-FR" sz="1800" i="1" dirty="0"/>
          </a:p>
        </p:txBody>
      </p:sp>
      <p:sp>
        <p:nvSpPr>
          <p:cNvPr id="4" name="ZoneTexte 3">
            <a:extLst>
              <a:ext uri="{FF2B5EF4-FFF2-40B4-BE49-F238E27FC236}">
                <a16:creationId xmlns:a16="http://schemas.microsoft.com/office/drawing/2014/main" id="{DA86BD82-CCF8-4A92-BFBF-47021EFAA89D}"/>
              </a:ext>
            </a:extLst>
          </p:cNvPr>
          <p:cNvSpPr txBox="1"/>
          <p:nvPr/>
        </p:nvSpPr>
        <p:spPr bwMode="auto">
          <a:xfrm>
            <a:off x="623501" y="1385202"/>
            <a:ext cx="9937104" cy="212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rtlCol="0">
            <a:spAutoFit/>
          </a:bodyPr>
          <a:lstStyle/>
          <a:p>
            <a:pPr algn="ctr" eaLnBrk="0" hangingPunct="0">
              <a:lnSpc>
                <a:spcPct val="40000"/>
              </a:lnSpc>
              <a:spcBef>
                <a:spcPct val="50000"/>
              </a:spcBef>
              <a:buSzTx/>
            </a:pPr>
            <a:r>
              <a:rPr lang="fr-FR" sz="1600" b="1" i="1" dirty="0">
                <a:solidFill>
                  <a:srgbClr val="061F5D"/>
                </a:solidFill>
                <a:highlight>
                  <a:srgbClr val="FFFF00"/>
                </a:highlight>
              </a:rPr>
              <a:t>Sont surlignées en jaune les nouveautés du contrat 2024-2027</a:t>
            </a:r>
          </a:p>
        </p:txBody>
      </p:sp>
    </p:spTree>
    <p:extLst>
      <p:ext uri="{BB962C8B-B14F-4D97-AF65-F5344CB8AC3E}">
        <p14:creationId xmlns:p14="http://schemas.microsoft.com/office/powerpoint/2010/main" val="362883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D97566-9952-4C87-8740-9F87D03DD3F8}"/>
              </a:ext>
            </a:extLst>
          </p:cNvPr>
          <p:cNvSpPr>
            <a:spLocks noGrp="1"/>
          </p:cNvSpPr>
          <p:nvPr>
            <p:ph type="title"/>
          </p:nvPr>
        </p:nvSpPr>
        <p:spPr>
          <a:xfrm>
            <a:off x="609600" y="548680"/>
            <a:ext cx="10972800" cy="1008112"/>
          </a:xfrm>
        </p:spPr>
        <p:txBody>
          <a:bodyPr/>
          <a:lstStyle/>
          <a:p>
            <a:pPr algn="ctr"/>
            <a:r>
              <a:rPr lang="fr-FR" dirty="0"/>
              <a:t>ASSURANCE FEDERALE POUR LES CLUBS – ACTIVITES ANNEXES</a:t>
            </a:r>
          </a:p>
        </p:txBody>
      </p:sp>
      <p:sp>
        <p:nvSpPr>
          <p:cNvPr id="3" name="Espace réservé du contenu 2">
            <a:extLst>
              <a:ext uri="{FF2B5EF4-FFF2-40B4-BE49-F238E27FC236}">
                <a16:creationId xmlns:a16="http://schemas.microsoft.com/office/drawing/2014/main" id="{CFB9F4CE-8C08-4E90-ABE0-3B96D4213B5C}"/>
              </a:ext>
            </a:extLst>
          </p:cNvPr>
          <p:cNvSpPr>
            <a:spLocks noGrp="1"/>
          </p:cNvSpPr>
          <p:nvPr>
            <p:ph sz="quarter" idx="10"/>
          </p:nvPr>
        </p:nvSpPr>
        <p:spPr>
          <a:xfrm>
            <a:off x="191344" y="1628800"/>
            <a:ext cx="10944191" cy="4104456"/>
          </a:xfrm>
        </p:spPr>
        <p:txBody>
          <a:bodyPr/>
          <a:lstStyle/>
          <a:p>
            <a:pPr algn="just"/>
            <a:r>
              <a:rPr lang="fr-FR" sz="1600" b="0" dirty="0"/>
              <a:t>L’article 1.4 du contrat en responsabilité civile prévoit que sont couvertes : </a:t>
            </a:r>
          </a:p>
          <a:p>
            <a:pPr algn="just"/>
            <a:r>
              <a:rPr lang="fr-FR" sz="1600" b="0" dirty="0"/>
              <a:t>« </a:t>
            </a:r>
            <a:r>
              <a:rPr lang="fr-FR" sz="1600" b="0" dirty="0">
                <a:highlight>
                  <a:srgbClr val="FFFF00"/>
                </a:highlight>
              </a:rPr>
              <a:t>Activités sportives, stages sportifs</a:t>
            </a:r>
            <a:r>
              <a:rPr lang="fr-FR" sz="1600" dirty="0">
                <a:highlight>
                  <a:srgbClr val="FFFF00"/>
                </a:highlight>
              </a:rPr>
              <a:t> ou</a:t>
            </a:r>
            <a:r>
              <a:rPr lang="fr-FR" sz="1600" b="0" dirty="0">
                <a:highlight>
                  <a:srgbClr val="FFFF00"/>
                </a:highlight>
              </a:rPr>
              <a:t> activités </a:t>
            </a:r>
            <a:r>
              <a:rPr lang="fr-FR" sz="1600" dirty="0">
                <a:highlight>
                  <a:srgbClr val="FFFF00"/>
                </a:highlight>
              </a:rPr>
              <a:t>d’enseignement</a:t>
            </a:r>
            <a:r>
              <a:rPr lang="fr-FR" sz="1600" b="0" dirty="0">
                <a:highlight>
                  <a:srgbClr val="FFFF00"/>
                </a:highlight>
              </a:rPr>
              <a:t> encadrés</a:t>
            </a:r>
            <a:r>
              <a:rPr lang="fr-FR" sz="1600" b="0" dirty="0"/>
              <a:t> par la Fédération</a:t>
            </a:r>
            <a:br>
              <a:rPr lang="fr-FR" sz="1600" b="0" dirty="0"/>
            </a:br>
            <a:r>
              <a:rPr lang="fr-FR" sz="1600" b="0" dirty="0"/>
              <a:t>Française de Voile et ses composantes, notamment Canoë, Aviron, Char à voile, Stand</a:t>
            </a:r>
            <a:br>
              <a:rPr lang="fr-FR" sz="1600" b="0" dirty="0"/>
            </a:br>
            <a:r>
              <a:rPr lang="fr-FR" sz="1600" b="0" dirty="0"/>
              <a:t>Up Paddle, Cerf-volant, longe côte ou marche aquatique, </a:t>
            </a:r>
            <a:r>
              <a:rPr lang="fr-FR" sz="1600" b="0" dirty="0" err="1">
                <a:highlight>
                  <a:srgbClr val="FFFF00"/>
                </a:highlight>
              </a:rPr>
              <a:t>landkite</a:t>
            </a:r>
            <a:r>
              <a:rPr lang="fr-FR" sz="1600" b="0" dirty="0"/>
              <a:t> sauvetage aquatique, natation, cyclisme, activités sportives ou ludiques de plage et d’une manière générale toutes </a:t>
            </a:r>
            <a:r>
              <a:rPr lang="fr-FR" sz="1600" dirty="0"/>
              <a:t>les activités non motorisées et ne requérant pas d’assistance mécanique thermique ou électrique</a:t>
            </a:r>
            <a:r>
              <a:rPr lang="fr-FR" sz="1600" b="0" dirty="0"/>
              <a:t>, inscrites dans les programmes d’activités de la structure affiliée et organisées directement par elle sous sa seule responsabilité »   </a:t>
            </a:r>
          </a:p>
          <a:p>
            <a:pPr algn="just"/>
            <a:r>
              <a:rPr lang="fr-FR" sz="1600" dirty="0"/>
              <a:t>Les activités de ski nautique, wakeboard, jet ski, bouée tractée … sont exclues de la couverture fédérale. </a:t>
            </a:r>
          </a:p>
          <a:p>
            <a:pPr algn="just"/>
            <a:endParaRPr lang="fr-FR" sz="1600" b="0" dirty="0">
              <a:highlight>
                <a:srgbClr val="FFFF00"/>
              </a:highlight>
            </a:endParaRPr>
          </a:p>
        </p:txBody>
      </p:sp>
    </p:spTree>
    <p:extLst>
      <p:ext uri="{BB962C8B-B14F-4D97-AF65-F5344CB8AC3E}">
        <p14:creationId xmlns:p14="http://schemas.microsoft.com/office/powerpoint/2010/main" val="329354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DC9974-66E1-4EBB-90F2-34E06C615164}"/>
              </a:ext>
            </a:extLst>
          </p:cNvPr>
          <p:cNvSpPr>
            <a:spLocks noGrp="1"/>
          </p:cNvSpPr>
          <p:nvPr>
            <p:ph type="title"/>
          </p:nvPr>
        </p:nvSpPr>
        <p:spPr>
          <a:xfrm>
            <a:off x="609600" y="548680"/>
            <a:ext cx="10972800" cy="936104"/>
          </a:xfrm>
        </p:spPr>
        <p:txBody>
          <a:bodyPr/>
          <a:lstStyle/>
          <a:p>
            <a:pPr algn="ctr"/>
            <a:r>
              <a:rPr lang="fr-FR" dirty="0"/>
              <a:t>ASSURANCE FEDERALE – PERSONNES INTERVENANT DANS LA STRUCTURE</a:t>
            </a:r>
          </a:p>
        </p:txBody>
      </p:sp>
      <p:sp>
        <p:nvSpPr>
          <p:cNvPr id="3" name="Espace réservé du contenu 2">
            <a:extLst>
              <a:ext uri="{FF2B5EF4-FFF2-40B4-BE49-F238E27FC236}">
                <a16:creationId xmlns:a16="http://schemas.microsoft.com/office/drawing/2014/main" id="{074845A2-0F92-4E23-A51E-5BBBDEE5A073}"/>
              </a:ext>
            </a:extLst>
          </p:cNvPr>
          <p:cNvSpPr>
            <a:spLocks noGrp="1"/>
          </p:cNvSpPr>
          <p:nvPr>
            <p:ph sz="quarter" idx="10"/>
          </p:nvPr>
        </p:nvSpPr>
        <p:spPr/>
        <p:txBody>
          <a:bodyPr/>
          <a:lstStyle/>
          <a:p>
            <a:pPr marL="342900" indent="-342900">
              <a:buFont typeface="Arial" panose="020B0604020202020204" pitchFamily="34" charset="0"/>
              <a:buChar char="•"/>
            </a:pPr>
            <a:r>
              <a:rPr lang="fr-FR" sz="2000" dirty="0"/>
              <a:t>Un bénévole licencié ou non qui prête gratuitement son concours à une composante de la FFVoile est bien couvert en responsabilité civile et en individuelle accident</a:t>
            </a:r>
          </a:p>
          <a:p>
            <a:pPr marL="342900" indent="-342900">
              <a:buFont typeface="Arial" panose="020B0604020202020204" pitchFamily="34" charset="0"/>
              <a:buChar char="•"/>
            </a:pPr>
            <a:r>
              <a:rPr lang="fr-FR" sz="2000" dirty="0"/>
              <a:t>Un encadrant salarié, bénévole ou prestataire (titulaire d’une licence club) intervenant au sein d’une structure affiliée à la FFVoile et à destination de titulaires de licences/titres fédéraux ou auprès de scolaires qui pratiquent de la voile est bien couvert en responsabilité civile professionnelle</a:t>
            </a:r>
          </a:p>
        </p:txBody>
      </p:sp>
    </p:spTree>
    <p:extLst>
      <p:ext uri="{BB962C8B-B14F-4D97-AF65-F5344CB8AC3E}">
        <p14:creationId xmlns:p14="http://schemas.microsoft.com/office/powerpoint/2010/main" val="370614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ASSURANCE FEDERALE POUR LES CLUBS</a:t>
            </a:r>
          </a:p>
        </p:txBody>
      </p:sp>
      <p:sp>
        <p:nvSpPr>
          <p:cNvPr id="3" name="Espace réservé du contenu 2"/>
          <p:cNvSpPr>
            <a:spLocks noGrp="1"/>
          </p:cNvSpPr>
          <p:nvPr>
            <p:ph sz="quarter" idx="10"/>
          </p:nvPr>
        </p:nvSpPr>
        <p:spPr>
          <a:xfrm>
            <a:off x="335360" y="1700808"/>
            <a:ext cx="11593288" cy="4248472"/>
          </a:xfrm>
        </p:spPr>
        <p:txBody>
          <a:bodyPr/>
          <a:lstStyle/>
          <a:p>
            <a:r>
              <a:rPr lang="fr-FR" sz="2000" b="1" dirty="0"/>
              <a:t>Montant des garanties pour les clubs :</a:t>
            </a:r>
          </a:p>
          <a:p>
            <a:r>
              <a:rPr lang="fr-FR" sz="2000" dirty="0"/>
              <a:t>Garanties jusqu’à 30 millions € en RC pour les dommages corporels par sinistre, 15 millions en RC pour les dommages matériels par sinistre avec quelques précisions :</a:t>
            </a:r>
          </a:p>
          <a:p>
            <a:pPr marL="342900" indent="-342900">
              <a:buFont typeface="Arial" panose="020B0604020202020204" pitchFamily="34" charset="0"/>
              <a:buChar char="•"/>
            </a:pPr>
            <a:r>
              <a:rPr lang="fr-FR" sz="2000" dirty="0">
                <a:highlight>
                  <a:srgbClr val="FFFF00"/>
                </a:highlight>
              </a:rPr>
              <a:t>300 € </a:t>
            </a:r>
            <a:r>
              <a:rPr lang="fr-FR" sz="2000" dirty="0"/>
              <a:t>de franchise pour les dommages matériels et pour les dégradations immobilières et </a:t>
            </a:r>
            <a:r>
              <a:rPr lang="fr-FR" sz="2000" dirty="0">
                <a:highlight>
                  <a:srgbClr val="FFFF00"/>
                </a:highlight>
              </a:rPr>
              <a:t>150 € </a:t>
            </a:r>
            <a:r>
              <a:rPr lang="fr-FR" sz="2000" dirty="0"/>
              <a:t>de franchise pour les vols vestiaires</a:t>
            </a:r>
          </a:p>
          <a:p>
            <a:pPr marL="342900" indent="-342900">
              <a:buFont typeface="Arial" panose="020B0604020202020204" pitchFamily="34" charset="0"/>
              <a:buChar char="•"/>
            </a:pPr>
            <a:r>
              <a:rPr lang="fr-FR" sz="2000" dirty="0"/>
              <a:t>Pas de franchise pour les dommages corporels</a:t>
            </a:r>
          </a:p>
          <a:p>
            <a:pPr marL="342900" indent="-342900">
              <a:buFont typeface="Arial" panose="020B0604020202020204" pitchFamily="34" charset="0"/>
              <a:buChar char="•"/>
            </a:pPr>
            <a:endParaRPr lang="fr-FR" sz="2000" dirty="0"/>
          </a:p>
        </p:txBody>
      </p:sp>
    </p:spTree>
    <p:extLst>
      <p:ext uri="{BB962C8B-B14F-4D97-AF65-F5344CB8AC3E}">
        <p14:creationId xmlns:p14="http://schemas.microsoft.com/office/powerpoint/2010/main" val="59805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OPTIONS FEDERALES PROPOSEES POUR LES CLUBS</a:t>
            </a:r>
          </a:p>
        </p:txBody>
      </p:sp>
      <p:sp>
        <p:nvSpPr>
          <p:cNvPr id="3" name="Espace réservé du contenu 2"/>
          <p:cNvSpPr>
            <a:spLocks noGrp="1"/>
          </p:cNvSpPr>
          <p:nvPr>
            <p:ph sz="quarter" idx="10"/>
          </p:nvPr>
        </p:nvSpPr>
        <p:spPr>
          <a:xfrm>
            <a:off x="299356" y="1196752"/>
            <a:ext cx="11593288" cy="4248472"/>
          </a:xfrm>
        </p:spPr>
        <p:txBody>
          <a:bodyPr/>
          <a:lstStyle/>
          <a:p>
            <a:r>
              <a:rPr lang="fr-FR" sz="1600" dirty="0"/>
              <a:t>Deux options disponibles en ligne via l’Espace Club :</a:t>
            </a:r>
          </a:p>
          <a:p>
            <a:pPr marL="342900" indent="-342900">
              <a:buFont typeface="Arial" panose="020B0604020202020204" pitchFamily="34" charset="0"/>
              <a:buChar char="•"/>
            </a:pPr>
            <a:r>
              <a:rPr lang="fr-FR" sz="1600" dirty="0">
                <a:highlight>
                  <a:srgbClr val="FFFF00"/>
                </a:highlight>
              </a:rPr>
              <a:t>Activités Passage de permis côtiers : 50 journées-stagiaires : 18.17 € TTC</a:t>
            </a:r>
          </a:p>
          <a:p>
            <a:pPr marL="342900" indent="-342900">
              <a:buFont typeface="Arial" panose="020B0604020202020204" pitchFamily="34" charset="0"/>
              <a:buChar char="•"/>
            </a:pPr>
            <a:r>
              <a:rPr lang="fr-FR" sz="1600" dirty="0"/>
              <a:t>Organisation de stage de survie World Sailing et formation médicale PSMER et FMH : 5,09 € TTC</a:t>
            </a:r>
          </a:p>
          <a:p>
            <a:r>
              <a:rPr lang="fr-FR" sz="1600" dirty="0"/>
              <a:t>Possibilité pour les organisateurs des </a:t>
            </a:r>
            <a:r>
              <a:rPr lang="fr-FR" sz="1600" dirty="0">
                <a:solidFill>
                  <a:srgbClr val="003366"/>
                </a:solidFill>
                <a:highlight>
                  <a:srgbClr val="FFFF00"/>
                </a:highlight>
              </a:rPr>
              <a:t>classes de mer ou colonies de vacances (mais aussi pour les organisateurs d’autres activités nautiques) </a:t>
            </a:r>
            <a:r>
              <a:rPr lang="fr-FR" sz="1600" dirty="0"/>
              <a:t>de souscrire collectivement ou de proposer à leurs clients de souscrire individuellement à : </a:t>
            </a:r>
          </a:p>
          <a:p>
            <a:pPr marL="1143000" lvl="1">
              <a:buFont typeface="Arial" panose="020B0604020202020204" pitchFamily="34" charset="0"/>
              <a:buChar char="•"/>
            </a:pPr>
            <a:r>
              <a:rPr lang="fr-FR" sz="1600" b="0" dirty="0"/>
              <a:t>une garantie annulation qui offre un remboursement total de la prestation achetée sur la base d’une liste assez large de motifs </a:t>
            </a:r>
          </a:p>
          <a:p>
            <a:pPr marL="1143000" lvl="1">
              <a:buFont typeface="Arial" panose="020B0604020202020204" pitchFamily="34" charset="0"/>
              <a:buChar char="•"/>
            </a:pPr>
            <a:r>
              <a:rPr lang="fr-FR" sz="1600" b="0" dirty="0"/>
              <a:t>une garantie interruption de séjours avec la possibilité de bénéficier du rapatriement</a:t>
            </a:r>
          </a:p>
          <a:p>
            <a:pPr lvl="1" indent="0">
              <a:buNone/>
            </a:pPr>
            <a:r>
              <a:rPr lang="fr-FR" sz="1600" b="0" dirty="0"/>
              <a:t>Possibilité de souscrire à ces options via : </a:t>
            </a:r>
            <a:r>
              <a:rPr lang="fr-FR" sz="1600" b="0" dirty="0">
                <a:hlinkClick r:id="rId2"/>
              </a:rPr>
              <a:t>https://ffvoile.assurinco.com</a:t>
            </a:r>
            <a:r>
              <a:rPr lang="fr-FR" sz="1600" b="0" dirty="0"/>
              <a:t>.  </a:t>
            </a:r>
          </a:p>
          <a:p>
            <a:pPr lvl="1" indent="0">
              <a:buNone/>
            </a:pPr>
            <a:r>
              <a:rPr lang="fr-FR" sz="1600" b="0" dirty="0"/>
              <a:t>En cas d’intérêt pour cette offre, il est possible de contacter Carine REMY -&gt; </a:t>
            </a:r>
            <a:r>
              <a:rPr lang="fr-FR" sz="1600" b="0" dirty="0">
                <a:hlinkClick r:id="rId3"/>
              </a:rPr>
              <a:t>cremy@xplorassur.com</a:t>
            </a:r>
            <a:r>
              <a:rPr lang="fr-FR" sz="1600" b="0" dirty="0"/>
              <a:t> </a:t>
            </a:r>
          </a:p>
          <a:p>
            <a:r>
              <a:rPr lang="fr-FR" sz="1600" b="1" dirty="0"/>
              <a:t>Discussion en cours avec les assureurs fédéraux pour la mise en place d’un « contrat club » optionnel pour permettre aux structures de couvrir en « Dommages aux biens » leurs infrastructures, biens (notamment leurs embarcations)</a:t>
            </a:r>
          </a:p>
          <a:p>
            <a:endParaRPr lang="fr-FR" sz="2300" dirty="0"/>
          </a:p>
        </p:txBody>
      </p:sp>
    </p:spTree>
    <p:extLst>
      <p:ext uri="{BB962C8B-B14F-4D97-AF65-F5344CB8AC3E}">
        <p14:creationId xmlns:p14="http://schemas.microsoft.com/office/powerpoint/2010/main" val="299053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A433F7-20BA-1D21-5818-6FD2F8953B47}"/>
              </a:ext>
            </a:extLst>
          </p:cNvPr>
          <p:cNvSpPr>
            <a:spLocks noGrp="1"/>
          </p:cNvSpPr>
          <p:nvPr>
            <p:ph type="title"/>
          </p:nvPr>
        </p:nvSpPr>
        <p:spPr/>
        <p:txBody>
          <a:bodyPr/>
          <a:lstStyle/>
          <a:p>
            <a:pPr algn="ctr"/>
            <a:r>
              <a:rPr lang="fr-FR" dirty="0"/>
              <a:t>LES NOUVELLES OPTIONS</a:t>
            </a:r>
          </a:p>
        </p:txBody>
      </p:sp>
      <p:sp>
        <p:nvSpPr>
          <p:cNvPr id="3" name="Espace réservé du contenu 2">
            <a:extLst>
              <a:ext uri="{FF2B5EF4-FFF2-40B4-BE49-F238E27FC236}">
                <a16:creationId xmlns:a16="http://schemas.microsoft.com/office/drawing/2014/main" id="{591A3D90-6A4A-ADC5-DC32-1FC2C972D544}"/>
              </a:ext>
            </a:extLst>
          </p:cNvPr>
          <p:cNvSpPr>
            <a:spLocks noGrp="1"/>
          </p:cNvSpPr>
          <p:nvPr>
            <p:ph sz="quarter" idx="10"/>
          </p:nvPr>
        </p:nvSpPr>
        <p:spPr/>
        <p:txBody>
          <a:bodyPr/>
          <a:lstStyle/>
          <a:p>
            <a:r>
              <a:rPr lang="fr-FR" sz="1600" dirty="0"/>
              <a:t>Deux autres</a:t>
            </a:r>
            <a:r>
              <a:rPr lang="fr-FR" sz="1600" dirty="0">
                <a:solidFill>
                  <a:srgbClr val="FF0000"/>
                </a:solidFill>
              </a:rPr>
              <a:t> </a:t>
            </a:r>
            <a:r>
              <a:rPr lang="fr-FR" sz="1600" dirty="0"/>
              <a:t>options sont proposées par notre assureur pour une application le 8 avril 2024 : </a:t>
            </a:r>
          </a:p>
          <a:p>
            <a:pPr marL="342900" indent="-342900">
              <a:buFont typeface="Arial" panose="020B0604020202020204" pitchFamily="34" charset="0"/>
              <a:buChar char="•"/>
            </a:pPr>
            <a:r>
              <a:rPr lang="fr-FR" sz="1600" dirty="0"/>
              <a:t>Option accueil de groupes de jeunes et d’adultes dans le cadre d’une activité découverte de la voile et activités nautiques (planche à voile, catamaran non habitable, </a:t>
            </a:r>
            <a:r>
              <a:rPr lang="fr-FR" sz="1600" dirty="0" err="1"/>
              <a:t>kiteboard</a:t>
            </a:r>
            <a:r>
              <a:rPr lang="fr-FR" sz="1600" dirty="0"/>
              <a:t>, </a:t>
            </a:r>
            <a:r>
              <a:rPr lang="fr-FR" sz="1600" dirty="0" err="1"/>
              <a:t>wing</a:t>
            </a:r>
            <a:r>
              <a:rPr lang="fr-FR" sz="1600" dirty="0"/>
              <a:t> nautique, dériveur, pédalo, canoë kayak, paddle) à l’exclusion de stage/compétition permettant la couverture des pratiquants en responsabilité civile et en individuelle accident : </a:t>
            </a:r>
          </a:p>
          <a:p>
            <a:pPr marL="1143000" lvl="1">
              <a:buFont typeface="Arial" panose="020B0604020202020204" pitchFamily="34" charset="0"/>
              <a:buChar char="•"/>
            </a:pPr>
            <a:r>
              <a:rPr lang="fr-FR" sz="1600" b="0" dirty="0"/>
              <a:t>121 euros pour 250 pratiquants/journées </a:t>
            </a:r>
          </a:p>
          <a:p>
            <a:pPr marL="1143000" lvl="1">
              <a:buFont typeface="Arial" panose="020B0604020202020204" pitchFamily="34" charset="0"/>
              <a:buChar char="•"/>
            </a:pPr>
            <a:r>
              <a:rPr lang="fr-FR" sz="1600" b="0" dirty="0"/>
              <a:t>484 euros pour 1000 pratiquants/journées</a:t>
            </a:r>
          </a:p>
          <a:p>
            <a:pPr lvl="1" indent="0">
              <a:buNone/>
            </a:pPr>
            <a:r>
              <a:rPr lang="fr-FR" sz="1600" b="0" dirty="0"/>
              <a:t>Si 5 groupes de 10 personnes accueillis sur 5 journées : 5x10x5 =250</a:t>
            </a:r>
          </a:p>
          <a:p>
            <a:pPr marL="342900" indent="-342900">
              <a:buFont typeface="Arial" panose="020B0604020202020204" pitchFamily="34" charset="0"/>
              <a:buChar char="•"/>
            </a:pPr>
            <a:r>
              <a:rPr lang="fr-FR" sz="1600" dirty="0"/>
              <a:t>Option location d’embarcations légères (planche à voile, catamaran non habitable, </a:t>
            </a:r>
            <a:r>
              <a:rPr lang="fr-FR" sz="1600" dirty="0" err="1"/>
              <a:t>kiteboard</a:t>
            </a:r>
            <a:r>
              <a:rPr lang="fr-FR" sz="1600" dirty="0"/>
              <a:t>, </a:t>
            </a:r>
            <a:r>
              <a:rPr lang="fr-FR" sz="1600" dirty="0" err="1"/>
              <a:t>wing</a:t>
            </a:r>
            <a:r>
              <a:rPr lang="fr-FR" sz="1600" dirty="0"/>
              <a:t> nautique, dériveur, pédalo, canoë kayak, paddle) : Couverture des pratiquants en responsabilité civile avec un tarif de 254 € TTC (avec un tarif régressif si souscription après le 30 juin)                            </a:t>
            </a:r>
          </a:p>
          <a:p>
            <a:pPr marL="342900" indent="-342900">
              <a:buFont typeface="Arial" panose="020B0604020202020204" pitchFamily="34" charset="0"/>
              <a:buChar char="•"/>
            </a:pPr>
            <a:endParaRPr lang="fr-FR" dirty="0"/>
          </a:p>
        </p:txBody>
      </p:sp>
    </p:spTree>
    <p:extLst>
      <p:ext uri="{BB962C8B-B14F-4D97-AF65-F5344CB8AC3E}">
        <p14:creationId xmlns:p14="http://schemas.microsoft.com/office/powerpoint/2010/main" val="1264469273"/>
      </p:ext>
    </p:extLst>
  </p:cSld>
  <p:clrMapOvr>
    <a:masterClrMapping/>
  </p:clrMapOvr>
</p:sld>
</file>

<file path=ppt/theme/theme1.xml><?xml version="1.0" encoding="utf-8"?>
<a:theme xmlns:a="http://schemas.openxmlformats.org/drawingml/2006/main" name="Présentation_FFVoile_2014">
  <a:themeElements>
    <a:clrScheme name="Personnalisé 1">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C00000"/>
      </a:hlink>
      <a:folHlink>
        <a:srgbClr val="7030A0"/>
      </a:folHlink>
    </a:clrScheme>
    <a:fontScheme name="Bande verticale">
      <a:majorFont>
        <a:latin typeface="Times New Roman"/>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419100" marR="0" indent="-419100" algn="l" defTabSz="914400" rtl="0" eaLnBrk="1" fontAlgn="base" latinLnBrk="0" hangingPunct="1">
          <a:lnSpc>
            <a:spcPct val="100000"/>
          </a:lnSpc>
          <a:spcBef>
            <a:spcPct val="20000"/>
          </a:spcBef>
          <a:spcAft>
            <a:spcPct val="0"/>
          </a:spcAft>
          <a:buClrTx/>
          <a:buSzPct val="80000"/>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419100" marR="0" indent="-419100" algn="l" defTabSz="914400" rtl="0" eaLnBrk="1" fontAlgn="base" latinLnBrk="0" hangingPunct="1">
          <a:lnSpc>
            <a:spcPct val="100000"/>
          </a:lnSpc>
          <a:spcBef>
            <a:spcPct val="20000"/>
          </a:spcBef>
          <a:spcAft>
            <a:spcPct val="0"/>
          </a:spcAft>
          <a:buClrTx/>
          <a:buSzPct val="80000"/>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txDef>
      <a:spPr bwMode="auto">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a:spPr>
      <a:bodyPr wrap="square">
        <a:spAutoFit/>
      </a:bodyPr>
      <a:lstStyle>
        <a:defPPr eaLnBrk="0" hangingPunct="0">
          <a:lnSpc>
            <a:spcPct val="40000"/>
          </a:lnSpc>
          <a:spcBef>
            <a:spcPct val="50000"/>
          </a:spcBef>
          <a:buSzTx/>
          <a:defRPr sz="2500" b="1" dirty="0" smtClean="0">
            <a:solidFill>
              <a:srgbClr val="061F5D"/>
            </a:solidFill>
          </a:defRPr>
        </a:defPPr>
      </a:lstStyle>
    </a:txDef>
  </a:objectDefaults>
  <a:extraClrSchemeLst>
    <a:extraClrScheme>
      <a:clrScheme name="Bande vertical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Bande vertical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Bande vertical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nde vertical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Bande vertical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Bande vertical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ntation2" id="{1135AACC-4414-40BC-BB08-F85D8159AAD8}" vid="{DD5D14D5-5199-4BDB-A679-F3FE357B0EC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PPT_FFVoile</Template>
  <TotalTime>765</TotalTime>
  <Words>1775</Words>
  <Application>Microsoft Office PowerPoint</Application>
  <PresentationFormat>Grand écran</PresentationFormat>
  <Paragraphs>86</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American Typewriter Condensed</vt:lpstr>
      <vt:lpstr>Arial</vt:lpstr>
      <vt:lpstr>Times New Roman</vt:lpstr>
      <vt:lpstr>Wingdings</vt:lpstr>
      <vt:lpstr>Présentation_FFVoile_2014</vt:lpstr>
      <vt:lpstr>Les nouvelles offres assurantielles FFVoile Matinales du développement</vt:lpstr>
      <vt:lpstr>Assurances des clubs</vt:lpstr>
      <vt:lpstr>ASSURANCE FEDERALE POUR LES CLUBS</vt:lpstr>
      <vt:lpstr>ASSURANCE FEDERALE POUR LES CLUBS</vt:lpstr>
      <vt:lpstr>ASSURANCE FEDERALE POUR LES CLUBS – ACTIVITES ANNEXES</vt:lpstr>
      <vt:lpstr>ASSURANCE FEDERALE – PERSONNES INTERVENANT DANS LA STRUCTURE</vt:lpstr>
      <vt:lpstr>ASSURANCE FEDERALE POUR LES CLUBS</vt:lpstr>
      <vt:lpstr>OPTIONS FEDERALES PROPOSEES POUR LES CLUBS</vt:lpstr>
      <vt:lpstr>LES NOUVELLES OPTIONS</vt:lpstr>
      <vt:lpstr>Que faire en cas d’accident ?</vt:lpstr>
      <vt:lpstr>Assurances des licenciés CLUB ffvoile</vt:lpstr>
      <vt:lpstr>ASSURANCE FEDERALE</vt:lpstr>
      <vt:lpstr>ASSURANCES FEDERALES POUR LES LICENCIES CLUB</vt:lpstr>
      <vt:lpstr>OPTIONS POUR LES LICENCIES CLUB</vt:lpstr>
      <vt:lpstr>CADRE législatif entourant la pratique de la voile </vt:lpstr>
      <vt:lpstr>Rappel des textes</vt:lpstr>
      <vt:lpstr>Questions - Réponses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assurances</dc:title>
  <dc:creator>François-Xavier CADEVILLE</dc:creator>
  <cp:keywords>FFVoile</cp:keywords>
  <cp:lastModifiedBy>Maelle LEBOULLEUX</cp:lastModifiedBy>
  <cp:revision>15</cp:revision>
  <cp:lastPrinted>2013-02-08T08:19:36Z</cp:lastPrinted>
  <dcterms:created xsi:type="dcterms:W3CDTF">2024-03-13T11:03:08Z</dcterms:created>
  <dcterms:modified xsi:type="dcterms:W3CDTF">2024-04-10T08:00:02Z</dcterms:modified>
</cp:coreProperties>
</file>