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2" r:id="rId2"/>
    <p:sldId id="281" r:id="rId3"/>
    <p:sldId id="268" r:id="rId4"/>
    <p:sldId id="282" r:id="rId5"/>
    <p:sldId id="283" r:id="rId6"/>
    <p:sldId id="284" r:id="rId7"/>
    <p:sldId id="269" r:id="rId8"/>
    <p:sldId id="285" r:id="rId9"/>
    <p:sldId id="286" r:id="rId10"/>
    <p:sldId id="277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9ED5"/>
    <a:srgbClr val="061E5D"/>
    <a:srgbClr val="152565"/>
    <a:srgbClr val="15296B"/>
    <a:srgbClr val="64B6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97"/>
    <p:restoredTop sz="94648"/>
  </p:normalViewPr>
  <p:slideViewPr>
    <p:cSldViewPr snapToGrid="0">
      <p:cViewPr varScale="1">
        <p:scale>
          <a:sx n="78" d="100"/>
          <a:sy n="78" d="100"/>
        </p:scale>
        <p:origin x="61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C382E-D298-49BF-B78D-EBA239FC6132}" type="datetimeFigureOut">
              <a:rPr lang="fr-FR" smtClean="0"/>
              <a:t>12/05/2025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22315-D4F4-44A5-BDD4-A255E210AF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1590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4ABA6A-A2D7-74B0-6FD6-2D86D235C7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6542DC5-3A8C-4C6F-A24E-1E841B73E9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EED925-F4D3-C5A5-51D5-B4F3C5755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92B48-E369-D44F-976B-B79C25BAEDE1}" type="datetimeFigureOut">
              <a:rPr lang="fr-FR" smtClean="0"/>
              <a:t>12/05/2025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6DB8BF-B943-5E2A-DE60-4E3B9122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262BF5-C0DD-C645-29E5-D9803B8F6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CF20-C55F-8F4E-9CA9-5089C5F76E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1244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E7EA85-DD91-1745-87B7-A0F9B29E4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4DE1F6F-2D65-42D3-D583-67F724CDE6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3A6514-C59B-2440-832E-33AD393D1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92B48-E369-D44F-976B-B79C25BAEDE1}" type="datetimeFigureOut">
              <a:rPr lang="fr-FR" smtClean="0"/>
              <a:t>12/05/2025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DAAA37-67AA-2DB0-8575-E86D4C9AF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945E97-A78F-656F-5CC9-D46CA2119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CF20-C55F-8F4E-9CA9-5089C5F76E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728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84AF3CA-8458-DD05-BBC0-D0387EB76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C459099-AF5F-BCC3-0C3F-71324B932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D2F690-A3F1-9211-93A5-55E38CAC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92B48-E369-D44F-976B-B79C25BAEDE1}" type="datetimeFigureOut">
              <a:rPr lang="fr-FR" smtClean="0"/>
              <a:t>12/05/2025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F7A348-3DB3-B345-F8F8-106F67535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9134B0-7898-BB77-8D07-2F88ACCC3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CF20-C55F-8F4E-9CA9-5089C5F76E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0940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4ED73D-DD77-91C9-0397-0DCD3CA56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066B67-F219-C40F-E21B-B89791409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A7E1B7-2484-B9B7-FCEE-D13FA312C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92B48-E369-D44F-976B-B79C25BAEDE1}" type="datetimeFigureOut">
              <a:rPr lang="fr-FR" smtClean="0"/>
              <a:t>12/05/2025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6C18C3-4B1E-AFD3-A10A-79F1E8F97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666293-AAF8-F8E5-803E-9A4420239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CF20-C55F-8F4E-9CA9-5089C5F76E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1462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3FFE8E-58A0-477A-093C-55EF73578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472AE57-A356-EBFD-50A1-3572D7213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05D98D-A861-A76F-E2F1-CD39EBBE1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92B48-E369-D44F-976B-B79C25BAEDE1}" type="datetimeFigureOut">
              <a:rPr lang="fr-FR" smtClean="0"/>
              <a:t>12/05/2025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00D548-43DF-C12A-49AE-723F7F425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EFD31E-4A3E-A07D-24C3-E22FF887E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CF20-C55F-8F4E-9CA9-5089C5F76E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583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802BEE-0D20-502D-53DE-27F3AE9D4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7D930E-A683-6A5C-2E39-77CBFF16D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E22DBD7-B46D-38F8-7A07-2918C6BEF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B154EB-584C-D9B1-7576-930731CEA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92B48-E369-D44F-976B-B79C25BAEDE1}" type="datetimeFigureOut">
              <a:rPr lang="fr-FR" smtClean="0"/>
              <a:t>12/05/2025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BE5D27C-183D-521A-E530-FDC4C457A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404ED3C-D395-A991-2720-4AE4EC890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CF20-C55F-8F4E-9CA9-5089C5F76E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4230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CFDCA3-E83A-383F-508C-E10723BCB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0BCC561-F40D-577F-CE9D-2C19FACB8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8D405A8-9FB2-6DDB-94A2-DD3E23F3B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97B2552-9AB3-8249-FF34-CF64EA5F4C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54FE536-DFA8-CA47-99D6-638A131A06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B484519-8AFF-0773-0330-40162F99E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92B48-E369-D44F-976B-B79C25BAEDE1}" type="datetimeFigureOut">
              <a:rPr lang="fr-FR" smtClean="0"/>
              <a:t>12/05/2025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0F37567-7B68-774F-9ECC-56DF8108F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04C0A1C-B69C-4B7B-875D-046D37B90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CF20-C55F-8F4E-9CA9-5089C5F76E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1936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2EB927-36F7-30E0-A9FA-9470C213A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E41EE7B-2D96-36D1-9072-2A8604771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92B48-E369-D44F-976B-B79C25BAEDE1}" type="datetimeFigureOut">
              <a:rPr lang="fr-FR" smtClean="0"/>
              <a:t>12/05/2025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C786816-096A-8ECD-E2AC-C15CE75E9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5DCD5E3-5BB4-C81D-B37C-D3AEE72FC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CF20-C55F-8F4E-9CA9-5089C5F76E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9875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6BF67E2-5DC1-E525-4F14-7FFB402B9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92B48-E369-D44F-976B-B79C25BAEDE1}" type="datetimeFigureOut">
              <a:rPr lang="fr-FR" smtClean="0"/>
              <a:t>12/05/2025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4BAF48A-EB9C-2A42-31FB-74D8F2544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19DFA5E-4A0F-CC80-E8A2-90FBD50FF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CF20-C55F-8F4E-9CA9-5089C5F76E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28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970379-BE2D-F9E1-F1B0-7D75FB63B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E0B44C-B0BD-90B7-FD09-9E626F487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2C1C2E5-2A95-D228-9735-744661DDF2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2C94BBC-AC0E-722C-F3CA-A819392AD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92B48-E369-D44F-976B-B79C25BAEDE1}" type="datetimeFigureOut">
              <a:rPr lang="fr-FR" smtClean="0"/>
              <a:t>12/05/2025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97C219F-7A5E-EE4C-53C2-0F30AE575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F921FE6-57BD-E64D-2EAF-D0A115ED1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CF20-C55F-8F4E-9CA9-5089C5F76E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495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566F5E-C327-CAD3-201C-E100F30C0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97AD8F6-7969-DC02-ECCD-3CCB1669DA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B3676AE-8366-4F2F-DF18-EBBDB7A62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C3D98C1-2BB6-3EDA-7BAC-FE9576D1C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92B48-E369-D44F-976B-B79C25BAEDE1}" type="datetimeFigureOut">
              <a:rPr lang="fr-FR" smtClean="0"/>
              <a:t>12/05/2025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2DCF701-B18E-190D-1192-05798B123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39A56B-AAFD-2D85-292E-C936A2D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CF20-C55F-8F4E-9CA9-5089C5F76E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1532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6C8C613-70B3-76D1-4AA7-DEA771AF0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E1465B8-19D5-0A4F-D9CE-1A7FB87B0B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0F2306-D358-5567-CAC0-819896EE2C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D92B48-E369-D44F-976B-B79C25BAEDE1}" type="datetimeFigureOut">
              <a:rPr lang="fr-FR" smtClean="0"/>
              <a:t>12/05/2025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D55352-4613-77DD-4F8B-E223C50A7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0790F6-9874-BF54-042C-C5A10B7E66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9DCF20-C55F-8F4E-9CA9-5089C5F76E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6614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2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hyperlink" Target="https://go.klaxoon.com/ECCDHWW" TargetMode="External"/><Relationship Id="rId9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11" Type="http://schemas.openxmlformats.org/officeDocument/2006/relationships/image" Target="../media/image16.png"/><Relationship Id="rId5" Type="http://schemas.openxmlformats.org/officeDocument/2006/relationships/image" Target="../media/image3.png"/><Relationship Id="rId10" Type="http://schemas.openxmlformats.org/officeDocument/2006/relationships/image" Target="../media/image15.jpg"/><Relationship Id="rId4" Type="http://schemas.openxmlformats.org/officeDocument/2006/relationships/image" Target="../media/image7.sv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75B1566-4ABD-E112-7A61-EC896FE5F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196630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Animer</a:t>
            </a: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son école de sport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3AB348F-5D40-4FD7-0C28-F44898DA6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35" b="71653"/>
          <a:stretch/>
        </p:blipFill>
        <p:spPr>
          <a:xfrm>
            <a:off x="-1" y="-635"/>
            <a:ext cx="1809107" cy="23876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BB750DF-758D-E077-BFF1-EEB3CC270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97" r="73550"/>
          <a:stretch/>
        </p:blipFill>
        <p:spPr>
          <a:xfrm>
            <a:off x="97927" y="5804504"/>
            <a:ext cx="2072067" cy="120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82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89ADA5-2C50-B256-991A-0B8500A5C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78354F2-A5F5-15A2-86CB-D6876B8C6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Image 18" descr="Une image contenant Graphique, capture d’écran, bleu vert, conception&#10;&#10;Le contenu généré par l’IA peut être incorrect.">
            <a:extLst>
              <a:ext uri="{FF2B5EF4-FFF2-40B4-BE49-F238E27FC236}">
                <a16:creationId xmlns:a16="http://schemas.microsoft.com/office/drawing/2014/main" id="{EC51F7E2-4FB3-8984-D413-AFD732C79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559" y="-969"/>
            <a:ext cx="1393237" cy="248553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4EEB6434-FC44-74D3-70AA-EE91AEA5A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0072122-026C-8E58-C5E6-52494FD0C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F002AA8-9D5B-034F-DF66-0B535EB3EF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7453C53-4EC4-C223-F9C8-F8F825ED5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846AABFA-9DF2-3466-1D04-8E045C345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EEF2C9C-4829-D27E-85F2-2EFCC1406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A68E809-AEFD-2841-89C0-EA79ABA28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97" r="73550"/>
          <a:stretch/>
        </p:blipFill>
        <p:spPr>
          <a:xfrm>
            <a:off x="97927" y="5804504"/>
            <a:ext cx="2072067" cy="1202487"/>
          </a:xfrm>
          <a:prstGeom prst="rect">
            <a:avLst/>
          </a:prstGeom>
        </p:spPr>
      </p:pic>
      <p:pic>
        <p:nvPicPr>
          <p:cNvPr id="3" name="Graphique 2" descr="Brainstorming de groupe avec un remplissage uni">
            <a:hlinkClick r:id="rId4"/>
            <a:extLst>
              <a:ext uri="{FF2B5EF4-FFF2-40B4-BE49-F238E27FC236}">
                <a16:creationId xmlns:a16="http://schemas.microsoft.com/office/drawing/2014/main" id="{E7C3B170-31AD-F9C8-1174-BFAD71F082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24972" y="391886"/>
            <a:ext cx="1555601" cy="1555601"/>
          </a:xfrm>
          <a:prstGeom prst="rect">
            <a:avLst/>
          </a:prstGeom>
        </p:spPr>
      </p:pic>
      <p:pic>
        <p:nvPicPr>
          <p:cNvPr id="4" name="Image 3" descr="Une image contenant texte, plein air, voile, embarcation&#10;&#10;Le contenu généré par l’IA peut être incorrect.">
            <a:extLst>
              <a:ext uri="{FF2B5EF4-FFF2-40B4-BE49-F238E27FC236}">
                <a16:creationId xmlns:a16="http://schemas.microsoft.com/office/drawing/2014/main" id="{A06CC087-A7F7-0D84-C42A-469AE02C6F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6773" y="1034125"/>
            <a:ext cx="4104848" cy="5134862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625D8728-A475-45A4-7681-2A60E73995FC}"/>
              </a:ext>
            </a:extLst>
          </p:cNvPr>
          <p:cNvGrpSpPr/>
          <p:nvPr/>
        </p:nvGrpSpPr>
        <p:grpSpPr>
          <a:xfrm>
            <a:off x="1229328" y="3056597"/>
            <a:ext cx="3817325" cy="904404"/>
            <a:chOff x="1170229" y="1642725"/>
            <a:chExt cx="3784714" cy="806658"/>
          </a:xfrm>
        </p:grpSpPr>
        <p:sp>
          <p:nvSpPr>
            <p:cNvPr id="8" name="Titre 1">
              <a:extLst>
                <a:ext uri="{FF2B5EF4-FFF2-40B4-BE49-F238E27FC236}">
                  <a16:creationId xmlns:a16="http://schemas.microsoft.com/office/drawing/2014/main" id="{68E91FA8-2A27-63AE-B0D5-3F985DEB433B}"/>
                </a:ext>
              </a:extLst>
            </p:cNvPr>
            <p:cNvSpPr txBox="1">
              <a:spLocks/>
            </p:cNvSpPr>
            <p:nvPr/>
          </p:nvSpPr>
          <p:spPr>
            <a:xfrm>
              <a:off x="2027575" y="1801311"/>
              <a:ext cx="2927368" cy="64807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fr-FR" sz="1800" dirty="0"/>
                <a:t>Questionner</a:t>
              </a:r>
            </a:p>
            <a:p>
              <a:pPr marL="285750" indent="-285750" algn="just">
                <a:buFontTx/>
                <a:buChar char="-"/>
              </a:pPr>
              <a:endParaRPr lang="fr-FR" sz="1800" dirty="0"/>
            </a:p>
          </p:txBody>
        </p:sp>
        <p:pic>
          <p:nvPicPr>
            <p:cNvPr id="9" name="Graphique 8" descr="Fusion avec un remplissage uni">
              <a:extLst>
                <a:ext uri="{FF2B5EF4-FFF2-40B4-BE49-F238E27FC236}">
                  <a16:creationId xmlns:a16="http://schemas.microsoft.com/office/drawing/2014/main" id="{60797BB5-4F17-439D-608F-9DBF3D462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70229" y="1642725"/>
              <a:ext cx="766432" cy="766432"/>
            </a:xfrm>
            <a:prstGeom prst="rect">
              <a:avLst/>
            </a:prstGeom>
          </p:spPr>
        </p:pic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FBDB1AE-D43C-410C-20E6-BEB6840C1716}"/>
              </a:ext>
            </a:extLst>
          </p:cNvPr>
          <p:cNvGrpSpPr/>
          <p:nvPr/>
        </p:nvGrpSpPr>
        <p:grpSpPr>
          <a:xfrm>
            <a:off x="1229328" y="3814458"/>
            <a:ext cx="3817325" cy="904404"/>
            <a:chOff x="1170229" y="1642725"/>
            <a:chExt cx="3784714" cy="806658"/>
          </a:xfrm>
        </p:grpSpPr>
        <p:sp>
          <p:nvSpPr>
            <p:cNvPr id="13" name="Titre 1">
              <a:extLst>
                <a:ext uri="{FF2B5EF4-FFF2-40B4-BE49-F238E27FC236}">
                  <a16:creationId xmlns:a16="http://schemas.microsoft.com/office/drawing/2014/main" id="{C886C5FA-BE28-42E1-6C82-670C5CE89D60}"/>
                </a:ext>
              </a:extLst>
            </p:cNvPr>
            <p:cNvSpPr txBox="1">
              <a:spLocks/>
            </p:cNvSpPr>
            <p:nvPr/>
          </p:nvSpPr>
          <p:spPr>
            <a:xfrm>
              <a:off x="2027575" y="1801311"/>
              <a:ext cx="2927368" cy="64807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fr-FR" sz="1800" dirty="0"/>
                <a:t>Verbaliser</a:t>
              </a:r>
            </a:p>
            <a:p>
              <a:pPr marL="285750" indent="-285750" algn="just">
                <a:buFontTx/>
                <a:buChar char="-"/>
              </a:pPr>
              <a:endParaRPr lang="fr-FR" sz="1800" dirty="0"/>
            </a:p>
          </p:txBody>
        </p:sp>
        <p:pic>
          <p:nvPicPr>
            <p:cNvPr id="14" name="Graphique 13" descr="Fusion avec un remplissage uni">
              <a:extLst>
                <a:ext uri="{FF2B5EF4-FFF2-40B4-BE49-F238E27FC236}">
                  <a16:creationId xmlns:a16="http://schemas.microsoft.com/office/drawing/2014/main" id="{E580A63C-1D4D-534A-D33C-C8FEEE44C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70229" y="1642725"/>
              <a:ext cx="766432" cy="766432"/>
            </a:xfrm>
            <a:prstGeom prst="rect">
              <a:avLst/>
            </a:prstGeom>
          </p:spPr>
        </p:pic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63A65BA-FB64-7860-1C6E-CD552D402CC5}"/>
              </a:ext>
            </a:extLst>
          </p:cNvPr>
          <p:cNvGrpSpPr/>
          <p:nvPr/>
        </p:nvGrpSpPr>
        <p:grpSpPr>
          <a:xfrm>
            <a:off x="1229328" y="4597552"/>
            <a:ext cx="3817325" cy="904404"/>
            <a:chOff x="1170229" y="1642725"/>
            <a:chExt cx="3784714" cy="806658"/>
          </a:xfrm>
        </p:grpSpPr>
        <p:sp>
          <p:nvSpPr>
            <p:cNvPr id="16" name="Titre 1">
              <a:extLst>
                <a:ext uri="{FF2B5EF4-FFF2-40B4-BE49-F238E27FC236}">
                  <a16:creationId xmlns:a16="http://schemas.microsoft.com/office/drawing/2014/main" id="{43EDCF49-4A15-5332-A5EE-3B5D9530E1E1}"/>
                </a:ext>
              </a:extLst>
            </p:cNvPr>
            <p:cNvSpPr txBox="1">
              <a:spLocks/>
            </p:cNvSpPr>
            <p:nvPr/>
          </p:nvSpPr>
          <p:spPr>
            <a:xfrm>
              <a:off x="2027575" y="1801311"/>
              <a:ext cx="2927368" cy="64807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fr-FR" sz="1800" dirty="0"/>
                <a:t>Identifier</a:t>
              </a:r>
            </a:p>
            <a:p>
              <a:pPr marL="285750" indent="-285750" algn="just">
                <a:buFontTx/>
                <a:buChar char="-"/>
              </a:pPr>
              <a:endParaRPr lang="fr-FR" sz="1800" dirty="0"/>
            </a:p>
          </p:txBody>
        </p:sp>
        <p:pic>
          <p:nvPicPr>
            <p:cNvPr id="17" name="Graphique 16" descr="Fusion avec un remplissage uni">
              <a:extLst>
                <a:ext uri="{FF2B5EF4-FFF2-40B4-BE49-F238E27FC236}">
                  <a16:creationId xmlns:a16="http://schemas.microsoft.com/office/drawing/2014/main" id="{A8B75BD2-B7F8-B571-A6E9-26F50EF01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70229" y="1642725"/>
              <a:ext cx="766432" cy="766432"/>
            </a:xfrm>
            <a:prstGeom prst="rect">
              <a:avLst/>
            </a:prstGeom>
          </p:spPr>
        </p:pic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84C42BD8-6533-9D4B-145F-F8EDB8E4935C}"/>
              </a:ext>
            </a:extLst>
          </p:cNvPr>
          <p:cNvSpPr txBox="1"/>
          <p:nvPr/>
        </p:nvSpPr>
        <p:spPr>
          <a:xfrm>
            <a:off x="1992632" y="1919225"/>
            <a:ext cx="237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Liens avec les Parents</a:t>
            </a:r>
          </a:p>
        </p:txBody>
      </p:sp>
    </p:spTree>
    <p:extLst>
      <p:ext uri="{BB962C8B-B14F-4D97-AF65-F5344CB8AC3E}">
        <p14:creationId xmlns:p14="http://schemas.microsoft.com/office/powerpoint/2010/main" val="3432118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2B8B08-E2DD-AA99-BF9B-01BB75E88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536B6802-2508-D137-B5FB-220BC242A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Image 18" descr="Une image contenant Graphique, capture d’écran, bleu vert, conception&#10;&#10;Le contenu généré par l’IA peut être incorrect.">
            <a:extLst>
              <a:ext uri="{FF2B5EF4-FFF2-40B4-BE49-F238E27FC236}">
                <a16:creationId xmlns:a16="http://schemas.microsoft.com/office/drawing/2014/main" id="{A49DBFF9-A0DD-05EB-88F1-2493CF259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559" y="-969"/>
            <a:ext cx="1393237" cy="248553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CCED2C1A-F125-AA8B-7DB4-B958E44FF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5016C52-1D73-DF71-6C3C-44AB0F6B6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37A060B-A964-111A-ED26-787C6B380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6A367AA-BB40-D306-BA57-7E8AC2DEE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972E0F07-3467-EC9B-B70B-1CB0401BA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B22CEEC-3B29-4DD2-3936-9C02D606F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8A7569C-561E-537E-7C8E-A1A3EB108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97" r="73550"/>
          <a:stretch/>
        </p:blipFill>
        <p:spPr>
          <a:xfrm>
            <a:off x="97927" y="5804504"/>
            <a:ext cx="2072067" cy="1202487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5128E1-01B2-2E7E-0194-0B425F38B042}"/>
              </a:ext>
            </a:extLst>
          </p:cNvPr>
          <p:cNvGrpSpPr/>
          <p:nvPr/>
        </p:nvGrpSpPr>
        <p:grpSpPr>
          <a:xfrm>
            <a:off x="980010" y="2545797"/>
            <a:ext cx="4289935" cy="914400"/>
            <a:chOff x="976117" y="3140805"/>
            <a:chExt cx="4289935" cy="914400"/>
          </a:xfrm>
        </p:grpSpPr>
        <p:sp>
          <p:nvSpPr>
            <p:cNvPr id="2" name="Titre 1">
              <a:extLst>
                <a:ext uri="{FF2B5EF4-FFF2-40B4-BE49-F238E27FC236}">
                  <a16:creationId xmlns:a16="http://schemas.microsoft.com/office/drawing/2014/main" id="{805A7EEB-D1D3-5237-1C7D-D1442BE6E463}"/>
                </a:ext>
              </a:extLst>
            </p:cNvPr>
            <p:cNvSpPr txBox="1">
              <a:spLocks/>
            </p:cNvSpPr>
            <p:nvPr/>
          </p:nvSpPr>
          <p:spPr>
            <a:xfrm>
              <a:off x="1913076" y="3260837"/>
              <a:ext cx="3352976" cy="64807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fr-FR" sz="2400" dirty="0"/>
                <a:t>Aider le sportif à verbaliser sa pratique</a:t>
              </a:r>
            </a:p>
          </p:txBody>
        </p:sp>
        <p:pic>
          <p:nvPicPr>
            <p:cNvPr id="4" name="Graphique 3" descr="Fusion avec un remplissage uni">
              <a:extLst>
                <a:ext uri="{FF2B5EF4-FFF2-40B4-BE49-F238E27FC236}">
                  <a16:creationId xmlns:a16="http://schemas.microsoft.com/office/drawing/2014/main" id="{31CFBC6D-14CF-48E7-FB9E-6D2E1770D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6117" y="3140805"/>
              <a:ext cx="914400" cy="914400"/>
            </a:xfrm>
            <a:prstGeom prst="rect">
              <a:avLst/>
            </a:prstGeom>
          </p:spPr>
        </p:pic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F2C9E6E1-69FD-458E-695F-54674EBB96FA}"/>
              </a:ext>
            </a:extLst>
          </p:cNvPr>
          <p:cNvGrpSpPr/>
          <p:nvPr/>
        </p:nvGrpSpPr>
        <p:grpSpPr>
          <a:xfrm>
            <a:off x="1002569" y="3517066"/>
            <a:ext cx="4267376" cy="914400"/>
            <a:chOff x="1015739" y="1657715"/>
            <a:chExt cx="4267376" cy="914400"/>
          </a:xfrm>
        </p:grpSpPr>
        <p:sp>
          <p:nvSpPr>
            <p:cNvPr id="6" name="Titre 1">
              <a:extLst>
                <a:ext uri="{FF2B5EF4-FFF2-40B4-BE49-F238E27FC236}">
                  <a16:creationId xmlns:a16="http://schemas.microsoft.com/office/drawing/2014/main" id="{30DA6191-FC17-98CD-C0B0-3ECA08144CCA}"/>
                </a:ext>
              </a:extLst>
            </p:cNvPr>
            <p:cNvSpPr txBox="1">
              <a:spLocks/>
            </p:cNvSpPr>
            <p:nvPr/>
          </p:nvSpPr>
          <p:spPr>
            <a:xfrm>
              <a:off x="1930139" y="1836418"/>
              <a:ext cx="3352976" cy="64807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fr-FR" sz="2400" dirty="0"/>
                <a:t>Créer un lien entraîneur / sportif / parent</a:t>
              </a:r>
            </a:p>
          </p:txBody>
        </p:sp>
        <p:pic>
          <p:nvPicPr>
            <p:cNvPr id="5" name="Graphique 4" descr="Fusion avec un remplissage uni">
              <a:extLst>
                <a:ext uri="{FF2B5EF4-FFF2-40B4-BE49-F238E27FC236}">
                  <a16:creationId xmlns:a16="http://schemas.microsoft.com/office/drawing/2014/main" id="{C429A9DA-0E33-8D37-679F-9F886E242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5739" y="1657715"/>
              <a:ext cx="914400" cy="914400"/>
            </a:xfrm>
            <a:prstGeom prst="rect">
              <a:avLst/>
            </a:prstGeom>
          </p:spPr>
        </p:pic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150B5C44-7271-7E96-1AEC-5FFDE88571A0}"/>
              </a:ext>
            </a:extLst>
          </p:cNvPr>
          <p:cNvGrpSpPr/>
          <p:nvPr/>
        </p:nvGrpSpPr>
        <p:grpSpPr>
          <a:xfrm>
            <a:off x="1002569" y="1355861"/>
            <a:ext cx="3463953" cy="914400"/>
            <a:chOff x="936494" y="4623895"/>
            <a:chExt cx="3463953" cy="914400"/>
          </a:xfrm>
        </p:grpSpPr>
        <p:pic>
          <p:nvPicPr>
            <p:cNvPr id="9" name="Graphique 8" descr="Fusion avec un remplissage uni">
              <a:extLst>
                <a:ext uri="{FF2B5EF4-FFF2-40B4-BE49-F238E27FC236}">
                  <a16:creationId xmlns:a16="http://schemas.microsoft.com/office/drawing/2014/main" id="{A4783C75-3B9A-6AA7-99D6-E7BBB08EE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36494" y="4623895"/>
              <a:ext cx="914400" cy="914400"/>
            </a:xfrm>
            <a:prstGeom prst="rect">
              <a:avLst/>
            </a:prstGeom>
          </p:spPr>
        </p:pic>
        <p:sp>
          <p:nvSpPr>
            <p:cNvPr id="11" name="Titre 1">
              <a:extLst>
                <a:ext uri="{FF2B5EF4-FFF2-40B4-BE49-F238E27FC236}">
                  <a16:creationId xmlns:a16="http://schemas.microsoft.com/office/drawing/2014/main" id="{53E265C3-D117-18F0-6F4B-B7E1AE8CBA24}"/>
                </a:ext>
              </a:extLst>
            </p:cNvPr>
            <p:cNvSpPr txBox="1">
              <a:spLocks/>
            </p:cNvSpPr>
            <p:nvPr/>
          </p:nvSpPr>
          <p:spPr>
            <a:xfrm>
              <a:off x="1959313" y="4691621"/>
              <a:ext cx="2441134" cy="77894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fr-FR" sz="2400" dirty="0"/>
                <a:t>Construire un cheminement de leurs parcours</a:t>
              </a:r>
            </a:p>
          </p:txBody>
        </p:sp>
      </p:grpSp>
      <p:sp>
        <p:nvSpPr>
          <p:cNvPr id="3" name="Titre 1">
            <a:extLst>
              <a:ext uri="{FF2B5EF4-FFF2-40B4-BE49-F238E27FC236}">
                <a16:creationId xmlns:a16="http://schemas.microsoft.com/office/drawing/2014/main" id="{1A65B73D-9836-3C73-3BAD-CE10D2F54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5261" y="391251"/>
            <a:ext cx="4036334" cy="79868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5400" i="1" kern="1200" dirty="0" err="1">
                <a:solidFill>
                  <a:srgbClr val="152565"/>
                </a:solidFill>
                <a:latin typeface="+mj-lt"/>
                <a:ea typeface="+mj-ea"/>
                <a:cs typeface="+mj-cs"/>
              </a:rPr>
              <a:t>Objectifs</a:t>
            </a:r>
            <a:endParaRPr lang="en-US" sz="5400" i="1" kern="1200" dirty="0">
              <a:solidFill>
                <a:srgbClr val="152565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132F334-F638-32FF-0EFC-8204469023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1595" y="744697"/>
            <a:ext cx="3816890" cy="5311456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B2875368-94AA-EE0E-2FBC-C03F9C7F22B7}"/>
              </a:ext>
            </a:extLst>
          </p:cNvPr>
          <p:cNvGrpSpPr/>
          <p:nvPr/>
        </p:nvGrpSpPr>
        <p:grpSpPr>
          <a:xfrm>
            <a:off x="1002569" y="4478890"/>
            <a:ext cx="4267376" cy="914400"/>
            <a:chOff x="1015739" y="1657715"/>
            <a:chExt cx="4267376" cy="914400"/>
          </a:xfrm>
        </p:grpSpPr>
        <p:sp>
          <p:nvSpPr>
            <p:cNvPr id="22" name="Titre 1">
              <a:extLst>
                <a:ext uri="{FF2B5EF4-FFF2-40B4-BE49-F238E27FC236}">
                  <a16:creationId xmlns:a16="http://schemas.microsoft.com/office/drawing/2014/main" id="{B3EA9D07-6735-8E0A-072F-B3F66F7A5837}"/>
                </a:ext>
              </a:extLst>
            </p:cNvPr>
            <p:cNvSpPr txBox="1">
              <a:spLocks/>
            </p:cNvSpPr>
            <p:nvPr/>
          </p:nvSpPr>
          <p:spPr>
            <a:xfrm>
              <a:off x="1930139" y="1836418"/>
              <a:ext cx="3352976" cy="64807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fr-FR" sz="2400" dirty="0"/>
                <a:t>Complément de la carte de progression</a:t>
              </a:r>
            </a:p>
          </p:txBody>
        </p:sp>
        <p:pic>
          <p:nvPicPr>
            <p:cNvPr id="23" name="Graphique 22" descr="Fusion avec un remplissage uni">
              <a:extLst>
                <a:ext uri="{FF2B5EF4-FFF2-40B4-BE49-F238E27FC236}">
                  <a16:creationId xmlns:a16="http://schemas.microsoft.com/office/drawing/2014/main" id="{6D06AF9F-62F1-27C3-C1D3-0BF68688E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5739" y="165771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49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75B1566-4ABD-E112-7A61-EC896FE5F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394" y="2551220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dirty="0" err="1"/>
              <a:t>Construire</a:t>
            </a:r>
            <a:r>
              <a:rPr lang="en-US" sz="5400" dirty="0"/>
              <a:t> un </a:t>
            </a:r>
            <a:r>
              <a:rPr lang="en-US" sz="5400" dirty="0" err="1"/>
              <a:t>projet</a:t>
            </a: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3AB348F-5D40-4FD7-0C28-F44898DA6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35" b="71653"/>
          <a:stretch/>
        </p:blipFill>
        <p:spPr>
          <a:xfrm>
            <a:off x="-1" y="-635"/>
            <a:ext cx="1809107" cy="23876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BB750DF-758D-E077-BFF1-EEB3CC270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97" r="73550"/>
          <a:stretch/>
        </p:blipFill>
        <p:spPr>
          <a:xfrm>
            <a:off x="97927" y="5804504"/>
            <a:ext cx="2072067" cy="1202487"/>
          </a:xfrm>
          <a:prstGeom prst="rect">
            <a:avLst/>
          </a:prstGeom>
        </p:spPr>
      </p:pic>
      <p:pic>
        <p:nvPicPr>
          <p:cNvPr id="4" name="Graphique 3" descr="Badge 1 contour">
            <a:extLst>
              <a:ext uri="{FF2B5EF4-FFF2-40B4-BE49-F238E27FC236}">
                <a16:creationId xmlns:a16="http://schemas.microsoft.com/office/drawing/2014/main" id="{9E665809-518D-A8CB-9D4E-4A64E69DF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54879" y="624924"/>
            <a:ext cx="1588786" cy="1588786"/>
          </a:xfrm>
          <a:prstGeom prst="rect">
            <a:avLst/>
          </a:prstGeom>
        </p:spPr>
      </p:pic>
      <p:pic>
        <p:nvPicPr>
          <p:cNvPr id="6" name="Image 5" descr="Une image contenant texte, bateau, eau, voile&#10;&#10;Le contenu généré par l’IA peut être incorrect.">
            <a:extLst>
              <a:ext uri="{FF2B5EF4-FFF2-40B4-BE49-F238E27FC236}">
                <a16:creationId xmlns:a16="http://schemas.microsoft.com/office/drawing/2014/main" id="{D26BFF37-4CD9-E193-87EB-B15ACC67B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0966" y="860130"/>
            <a:ext cx="4106640" cy="513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04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9320E7-EF8C-CBE5-3618-493E9642F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C9E276F4-D1A9-931D-A7F8-B3B66D0CE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641BE9C-7E8F-9D4D-2E9F-E18F519612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5638FF8-3AA5-D73B-0F10-30355C3AC6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512DEA8-B627-979A-E541-D59F3A4730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75531BB-C596-137C-CC42-883C53700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E07B4A02-203C-B593-4F1D-59F398587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34524D9-FD33-3233-3B6D-584826AF7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960545C-C906-18C9-5A79-527AD40CD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35" b="71653"/>
          <a:stretch/>
        </p:blipFill>
        <p:spPr>
          <a:xfrm>
            <a:off x="-1" y="-635"/>
            <a:ext cx="1809107" cy="23876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CBEB440-C581-41B3-6DCE-747EAFF6C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97" r="73550"/>
          <a:stretch/>
        </p:blipFill>
        <p:spPr>
          <a:xfrm>
            <a:off x="97927" y="5804504"/>
            <a:ext cx="2072067" cy="1202487"/>
          </a:xfrm>
          <a:prstGeom prst="rect">
            <a:avLst/>
          </a:prstGeom>
        </p:spPr>
      </p:pic>
      <p:pic>
        <p:nvPicPr>
          <p:cNvPr id="7" name="Graphique 6" descr="Badge 1 contour">
            <a:extLst>
              <a:ext uri="{FF2B5EF4-FFF2-40B4-BE49-F238E27FC236}">
                <a16:creationId xmlns:a16="http://schemas.microsoft.com/office/drawing/2014/main" id="{A313A397-7728-F03A-DD8E-3CE2B7F32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79908" y="739240"/>
            <a:ext cx="907849" cy="907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AF7EE71-C420-0776-5FA5-41C0CC80E45E}"/>
              </a:ext>
            </a:extLst>
          </p:cNvPr>
          <p:cNvSpPr txBox="1"/>
          <p:nvPr/>
        </p:nvSpPr>
        <p:spPr>
          <a:xfrm>
            <a:off x="7567043" y="869998"/>
            <a:ext cx="3269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S’identifier</a:t>
            </a:r>
            <a:br>
              <a:rPr lang="fr-FR" dirty="0"/>
            </a:br>
            <a:r>
              <a:rPr lang="fr-FR" dirty="0"/>
              <a:t>Montrer les objectifs possibles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0D40D2C-7095-32D5-E6E8-56A12C44C1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625" y="325643"/>
            <a:ext cx="2788348" cy="385731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2A61DC4-2041-153C-5E56-4AA8B176BA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1964" y="2670515"/>
            <a:ext cx="2805878" cy="4017641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379F0E52-E211-57F1-5188-3556A3E30C3E}"/>
              </a:ext>
            </a:extLst>
          </p:cNvPr>
          <p:cNvGrpSpPr/>
          <p:nvPr/>
        </p:nvGrpSpPr>
        <p:grpSpPr>
          <a:xfrm>
            <a:off x="5895655" y="2023985"/>
            <a:ext cx="5586797" cy="766432"/>
            <a:chOff x="1170229" y="1642725"/>
            <a:chExt cx="4112886" cy="766432"/>
          </a:xfrm>
        </p:grpSpPr>
        <p:sp>
          <p:nvSpPr>
            <p:cNvPr id="18" name="Titre 1">
              <a:extLst>
                <a:ext uri="{FF2B5EF4-FFF2-40B4-BE49-F238E27FC236}">
                  <a16:creationId xmlns:a16="http://schemas.microsoft.com/office/drawing/2014/main" id="{8A653E21-9321-7C06-2300-FD3B2F36E49F}"/>
                </a:ext>
              </a:extLst>
            </p:cNvPr>
            <p:cNvSpPr txBox="1">
              <a:spLocks/>
            </p:cNvSpPr>
            <p:nvPr/>
          </p:nvSpPr>
          <p:spPr>
            <a:xfrm>
              <a:off x="1930139" y="1698895"/>
              <a:ext cx="3352976" cy="64807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fr-FR" sz="1800" dirty="0"/>
                <a:t>Créer l’appartenance aux clubs et aux groupes</a:t>
              </a:r>
            </a:p>
          </p:txBody>
        </p:sp>
        <p:pic>
          <p:nvPicPr>
            <p:cNvPr id="19" name="Graphique 18" descr="Fusion avec un remplissage uni">
              <a:extLst>
                <a:ext uri="{FF2B5EF4-FFF2-40B4-BE49-F238E27FC236}">
                  <a16:creationId xmlns:a16="http://schemas.microsoft.com/office/drawing/2014/main" id="{C714A4BE-B666-3CC0-5984-AD4D2A9C4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70229" y="1642725"/>
              <a:ext cx="766432" cy="766432"/>
            </a:xfrm>
            <a:prstGeom prst="rect">
              <a:avLst/>
            </a:prstGeom>
          </p:spPr>
        </p:pic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3E4299C-3F38-7FFB-131F-BEA4A4808B03}"/>
              </a:ext>
            </a:extLst>
          </p:cNvPr>
          <p:cNvGrpSpPr/>
          <p:nvPr/>
        </p:nvGrpSpPr>
        <p:grpSpPr>
          <a:xfrm>
            <a:off x="5897094" y="2784097"/>
            <a:ext cx="5586797" cy="766432"/>
            <a:chOff x="1170229" y="1642725"/>
            <a:chExt cx="4112886" cy="766432"/>
          </a:xfrm>
        </p:grpSpPr>
        <p:sp>
          <p:nvSpPr>
            <p:cNvPr id="21" name="Titre 1">
              <a:extLst>
                <a:ext uri="{FF2B5EF4-FFF2-40B4-BE49-F238E27FC236}">
                  <a16:creationId xmlns:a16="http://schemas.microsoft.com/office/drawing/2014/main" id="{7C2363D3-44B7-9596-18AC-BF14E06BCFD2}"/>
                </a:ext>
              </a:extLst>
            </p:cNvPr>
            <p:cNvSpPr txBox="1">
              <a:spLocks/>
            </p:cNvSpPr>
            <p:nvPr/>
          </p:nvSpPr>
          <p:spPr>
            <a:xfrm>
              <a:off x="1930139" y="1698895"/>
              <a:ext cx="3352976" cy="64807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fr-FR" sz="1800" dirty="0"/>
                <a:t>Garder la progression et la certification des niveaux dans le projet de navigation (exemple : ceinture en judo)</a:t>
              </a:r>
            </a:p>
          </p:txBody>
        </p:sp>
        <p:pic>
          <p:nvPicPr>
            <p:cNvPr id="22" name="Graphique 21" descr="Fusion avec un remplissage uni">
              <a:extLst>
                <a:ext uri="{FF2B5EF4-FFF2-40B4-BE49-F238E27FC236}">
                  <a16:creationId xmlns:a16="http://schemas.microsoft.com/office/drawing/2014/main" id="{44F97516-BF72-1D2F-C76E-242B8DFC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70229" y="1642725"/>
              <a:ext cx="766432" cy="766432"/>
            </a:xfrm>
            <a:prstGeom prst="rect">
              <a:avLst/>
            </a:prstGeom>
          </p:spPr>
        </p:pic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19F5C215-29A5-0791-BD41-E1E1FC9465AD}"/>
              </a:ext>
            </a:extLst>
          </p:cNvPr>
          <p:cNvGrpSpPr/>
          <p:nvPr/>
        </p:nvGrpSpPr>
        <p:grpSpPr>
          <a:xfrm>
            <a:off x="5897094" y="3497009"/>
            <a:ext cx="5586797" cy="766432"/>
            <a:chOff x="1170229" y="1642725"/>
            <a:chExt cx="4112886" cy="766432"/>
          </a:xfrm>
        </p:grpSpPr>
        <p:sp>
          <p:nvSpPr>
            <p:cNvPr id="24" name="Titre 1">
              <a:extLst>
                <a:ext uri="{FF2B5EF4-FFF2-40B4-BE49-F238E27FC236}">
                  <a16:creationId xmlns:a16="http://schemas.microsoft.com/office/drawing/2014/main" id="{986FABE6-A4F7-FD63-8997-C21101F727E3}"/>
                </a:ext>
              </a:extLst>
            </p:cNvPr>
            <p:cNvSpPr txBox="1">
              <a:spLocks/>
            </p:cNvSpPr>
            <p:nvPr/>
          </p:nvSpPr>
          <p:spPr>
            <a:xfrm>
              <a:off x="1930139" y="1698895"/>
              <a:ext cx="3352976" cy="64807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fr-FR" sz="1800" dirty="0"/>
                <a:t>Montrer la diversité des supports</a:t>
              </a:r>
            </a:p>
          </p:txBody>
        </p:sp>
        <p:pic>
          <p:nvPicPr>
            <p:cNvPr id="25" name="Graphique 24" descr="Fusion avec un remplissage uni">
              <a:extLst>
                <a:ext uri="{FF2B5EF4-FFF2-40B4-BE49-F238E27FC236}">
                  <a16:creationId xmlns:a16="http://schemas.microsoft.com/office/drawing/2014/main" id="{241B4E14-621D-7B5B-E10E-26B3BB2E6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70229" y="1642725"/>
              <a:ext cx="766432" cy="766432"/>
            </a:xfrm>
            <a:prstGeom prst="rect">
              <a:avLst/>
            </a:prstGeom>
          </p:spPr>
        </p:pic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27CA1734-7341-0724-D7E4-D87DB54889D7}"/>
              </a:ext>
            </a:extLst>
          </p:cNvPr>
          <p:cNvGrpSpPr/>
          <p:nvPr/>
        </p:nvGrpSpPr>
        <p:grpSpPr>
          <a:xfrm>
            <a:off x="5917612" y="4201886"/>
            <a:ext cx="5586797" cy="766432"/>
            <a:chOff x="1170229" y="1642725"/>
            <a:chExt cx="4112886" cy="766432"/>
          </a:xfrm>
        </p:grpSpPr>
        <p:sp>
          <p:nvSpPr>
            <p:cNvPr id="27" name="Titre 1">
              <a:extLst>
                <a:ext uri="{FF2B5EF4-FFF2-40B4-BE49-F238E27FC236}">
                  <a16:creationId xmlns:a16="http://schemas.microsoft.com/office/drawing/2014/main" id="{CBA856CD-2FCB-D7E8-62BD-0FC026331E1E}"/>
                </a:ext>
              </a:extLst>
            </p:cNvPr>
            <p:cNvSpPr txBox="1">
              <a:spLocks/>
            </p:cNvSpPr>
            <p:nvPr/>
          </p:nvSpPr>
          <p:spPr>
            <a:xfrm>
              <a:off x="1930139" y="1698895"/>
              <a:ext cx="3352976" cy="64807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fr-FR" sz="1800" dirty="0"/>
                <a:t>Montrer le lien entre grade des épreuves et le niveau technique</a:t>
              </a:r>
            </a:p>
          </p:txBody>
        </p:sp>
        <p:pic>
          <p:nvPicPr>
            <p:cNvPr id="28" name="Graphique 27" descr="Fusion avec un remplissage uni">
              <a:extLst>
                <a:ext uri="{FF2B5EF4-FFF2-40B4-BE49-F238E27FC236}">
                  <a16:creationId xmlns:a16="http://schemas.microsoft.com/office/drawing/2014/main" id="{FBDA0AFE-57E4-27EB-9C49-F56793EDA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70229" y="1642725"/>
              <a:ext cx="766432" cy="766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784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E7EA86-5F43-F64D-85A9-8602B6BCF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A24A2451-DCCC-EFF5-B582-8EE219242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ACD6826-C263-903F-2B57-5F1FF5F01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8ADAD95-BD1A-D05E-4087-9D710031CA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A772C62-053D-08F2-9940-48B89AB71D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A9D48D7-2CBF-72F6-9B48-CCCCA7246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D489483E-28AA-DD1D-A4ED-5505753A4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E56296B-B099-70AC-CD60-FA52298AF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A9679D7-4B30-746E-54B9-6F60B243E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35" b="71653"/>
          <a:stretch/>
        </p:blipFill>
        <p:spPr>
          <a:xfrm>
            <a:off x="-1" y="-635"/>
            <a:ext cx="1809107" cy="23876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8C163A3-253B-5149-3337-F546803C7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97" r="73550"/>
          <a:stretch/>
        </p:blipFill>
        <p:spPr>
          <a:xfrm>
            <a:off x="97927" y="5804504"/>
            <a:ext cx="2072067" cy="1202487"/>
          </a:xfrm>
          <a:prstGeom prst="rect">
            <a:avLst/>
          </a:prstGeom>
        </p:spPr>
      </p:pic>
      <p:pic>
        <p:nvPicPr>
          <p:cNvPr id="7" name="Graphique 6" descr="Badge 1 contour">
            <a:extLst>
              <a:ext uri="{FF2B5EF4-FFF2-40B4-BE49-F238E27FC236}">
                <a16:creationId xmlns:a16="http://schemas.microsoft.com/office/drawing/2014/main" id="{B3371D70-0A2E-F041-F6D4-DDF09D33C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81132" y="391886"/>
            <a:ext cx="907849" cy="907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C4011D7-2B2D-9EDB-DE09-4C8F5B63030E}"/>
              </a:ext>
            </a:extLst>
          </p:cNvPr>
          <p:cNvSpPr txBox="1"/>
          <p:nvPr/>
        </p:nvSpPr>
        <p:spPr>
          <a:xfrm>
            <a:off x="2599843" y="648715"/>
            <a:ext cx="254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Construire un objectif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02B25EB-E851-39AC-1CF6-900B4542860B}"/>
              </a:ext>
            </a:extLst>
          </p:cNvPr>
          <p:cNvGrpSpPr/>
          <p:nvPr/>
        </p:nvGrpSpPr>
        <p:grpSpPr>
          <a:xfrm>
            <a:off x="1167153" y="1845038"/>
            <a:ext cx="4133021" cy="1083854"/>
            <a:chOff x="1170229" y="1642725"/>
            <a:chExt cx="4097714" cy="966713"/>
          </a:xfrm>
        </p:grpSpPr>
        <p:sp>
          <p:nvSpPr>
            <p:cNvPr id="18" name="Titre 1">
              <a:extLst>
                <a:ext uri="{FF2B5EF4-FFF2-40B4-BE49-F238E27FC236}">
                  <a16:creationId xmlns:a16="http://schemas.microsoft.com/office/drawing/2014/main" id="{E44EA59E-2FAD-B03E-DD5D-95DF4FBF5F48}"/>
                </a:ext>
              </a:extLst>
            </p:cNvPr>
            <p:cNvSpPr txBox="1">
              <a:spLocks/>
            </p:cNvSpPr>
            <p:nvPr/>
          </p:nvSpPr>
          <p:spPr>
            <a:xfrm>
              <a:off x="1914967" y="1961366"/>
              <a:ext cx="3352976" cy="64807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fr-FR" sz="1800" dirty="0"/>
                <a:t>Temps 1 : </a:t>
              </a:r>
            </a:p>
            <a:p>
              <a:pPr marL="285750" indent="-285750" algn="just">
                <a:buFontTx/>
                <a:buChar char="-"/>
              </a:pPr>
              <a:r>
                <a:rPr lang="fr-FR" sz="1800" dirty="0"/>
                <a:t>Construire un objectif à atteindre</a:t>
              </a:r>
            </a:p>
            <a:p>
              <a:pPr marL="285750" indent="-285750" algn="just">
                <a:buFontTx/>
                <a:buChar char="-"/>
              </a:pPr>
              <a:r>
                <a:rPr lang="fr-FR" sz="1800" dirty="0"/>
                <a:t>Peut-être technique, action à réaliser (raid, compétition…)</a:t>
              </a:r>
            </a:p>
            <a:p>
              <a:pPr algn="just"/>
              <a:endParaRPr lang="fr-FR" sz="1800" dirty="0"/>
            </a:p>
            <a:p>
              <a:pPr marL="285750" indent="-285750" algn="just">
                <a:buFontTx/>
                <a:buChar char="-"/>
              </a:pPr>
              <a:endParaRPr lang="fr-FR" sz="1800" dirty="0"/>
            </a:p>
          </p:txBody>
        </p:sp>
        <p:pic>
          <p:nvPicPr>
            <p:cNvPr id="19" name="Graphique 18" descr="Fusion avec un remplissage uni">
              <a:extLst>
                <a:ext uri="{FF2B5EF4-FFF2-40B4-BE49-F238E27FC236}">
                  <a16:creationId xmlns:a16="http://schemas.microsoft.com/office/drawing/2014/main" id="{1CE47FDC-ACAB-B288-8DCE-A382D8A9E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70229" y="1642725"/>
              <a:ext cx="766432" cy="766432"/>
            </a:xfrm>
            <a:prstGeom prst="rect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4E3A92BD-E6C7-2920-EEE8-02B11F094B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0519" y="707309"/>
            <a:ext cx="2908648" cy="5261503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E4AE4579-70B9-20E8-3FF5-ED3F4183B41D}"/>
              </a:ext>
            </a:extLst>
          </p:cNvPr>
          <p:cNvSpPr txBox="1">
            <a:spLocks/>
          </p:cNvSpPr>
          <p:nvPr/>
        </p:nvSpPr>
        <p:spPr>
          <a:xfrm>
            <a:off x="1943056" y="2248215"/>
            <a:ext cx="3381866" cy="726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fr-FR" sz="1800" dirty="0"/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87AFA34C-4DDD-4187-7914-87B2DD0CBDC9}"/>
              </a:ext>
            </a:extLst>
          </p:cNvPr>
          <p:cNvGrpSpPr/>
          <p:nvPr/>
        </p:nvGrpSpPr>
        <p:grpSpPr>
          <a:xfrm>
            <a:off x="1304378" y="3847733"/>
            <a:ext cx="4133021" cy="1083854"/>
            <a:chOff x="1170229" y="1642725"/>
            <a:chExt cx="4097714" cy="966713"/>
          </a:xfrm>
        </p:grpSpPr>
        <p:sp>
          <p:nvSpPr>
            <p:cNvPr id="32" name="Titre 1">
              <a:extLst>
                <a:ext uri="{FF2B5EF4-FFF2-40B4-BE49-F238E27FC236}">
                  <a16:creationId xmlns:a16="http://schemas.microsoft.com/office/drawing/2014/main" id="{90334360-4868-43A6-FD0B-518E2F6FE55E}"/>
                </a:ext>
              </a:extLst>
            </p:cNvPr>
            <p:cNvSpPr txBox="1">
              <a:spLocks/>
            </p:cNvSpPr>
            <p:nvPr/>
          </p:nvSpPr>
          <p:spPr>
            <a:xfrm>
              <a:off x="1914967" y="1961366"/>
              <a:ext cx="3352976" cy="64807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fr-FR" sz="1800" dirty="0"/>
                <a:t>Temps 2  : </a:t>
              </a:r>
            </a:p>
            <a:p>
              <a:pPr marL="285750" indent="-285750" algn="just">
                <a:buFontTx/>
                <a:buChar char="-"/>
              </a:pPr>
              <a:r>
                <a:rPr lang="fr-FR" sz="1800" dirty="0"/>
                <a:t>Faire le bilan</a:t>
              </a:r>
            </a:p>
            <a:p>
              <a:pPr marL="285750" indent="-285750" algn="just">
                <a:buFontTx/>
                <a:buChar char="-"/>
              </a:pPr>
              <a:r>
                <a:rPr lang="fr-FR" sz="1800" dirty="0"/>
                <a:t>Ancrer les points positifs</a:t>
              </a:r>
            </a:p>
            <a:p>
              <a:pPr marL="285750" indent="-285750" algn="just">
                <a:buFontTx/>
                <a:buChar char="-"/>
              </a:pPr>
              <a:r>
                <a:rPr lang="fr-FR" sz="1800" dirty="0"/>
                <a:t>Faire le lien avec les niveaux FFVoile</a:t>
              </a:r>
            </a:p>
            <a:p>
              <a:pPr algn="just"/>
              <a:endParaRPr lang="fr-FR" sz="1800" dirty="0"/>
            </a:p>
            <a:p>
              <a:pPr marL="285750" indent="-285750" algn="just">
                <a:buFontTx/>
                <a:buChar char="-"/>
              </a:pPr>
              <a:endParaRPr lang="fr-FR" sz="1800" dirty="0"/>
            </a:p>
          </p:txBody>
        </p:sp>
        <p:pic>
          <p:nvPicPr>
            <p:cNvPr id="33" name="Graphique 32" descr="Fusion avec un remplissage uni">
              <a:extLst>
                <a:ext uri="{FF2B5EF4-FFF2-40B4-BE49-F238E27FC236}">
                  <a16:creationId xmlns:a16="http://schemas.microsoft.com/office/drawing/2014/main" id="{E53CF35B-56DF-1E2E-A918-BDECB4988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70229" y="1642725"/>
              <a:ext cx="766432" cy="766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1378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C287F2-6AAC-9B51-DA93-FE4EE0CB2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45C706EB-67CD-7EDA-373F-1012FBCF0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7612A4C-2C59-F98D-452B-7A65CC5B9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4668B4D-9643-C6C3-0845-972CEF8EB1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D136C1A-6EFF-F102-FE6A-4AB2842006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780817A-E67D-3437-696F-A856B23A03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C948FBEF-4B61-14C3-9977-C445C461E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8D5C21C-2E32-37B0-7FB7-E2390A1EA4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824B780-F9DB-C093-7A17-EB34F5024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35" b="71653"/>
          <a:stretch/>
        </p:blipFill>
        <p:spPr>
          <a:xfrm>
            <a:off x="-1" y="-635"/>
            <a:ext cx="1809107" cy="23876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456DF59-4D82-DED9-4C31-6B9E9D033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97" r="73550"/>
          <a:stretch/>
        </p:blipFill>
        <p:spPr>
          <a:xfrm>
            <a:off x="97927" y="5804504"/>
            <a:ext cx="2072067" cy="1202487"/>
          </a:xfrm>
          <a:prstGeom prst="rect">
            <a:avLst/>
          </a:prstGeom>
        </p:spPr>
      </p:pic>
      <p:pic>
        <p:nvPicPr>
          <p:cNvPr id="7" name="Graphique 6" descr="Badge 1 contour">
            <a:extLst>
              <a:ext uri="{FF2B5EF4-FFF2-40B4-BE49-F238E27FC236}">
                <a16:creationId xmlns:a16="http://schemas.microsoft.com/office/drawing/2014/main" id="{24FFE786-5372-FCF9-F529-9A26E02B6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81132" y="391886"/>
            <a:ext cx="907849" cy="907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3CD65EC-7460-A39F-3845-91BBD0FD392C}"/>
              </a:ext>
            </a:extLst>
          </p:cNvPr>
          <p:cNvSpPr txBox="1"/>
          <p:nvPr/>
        </p:nvSpPr>
        <p:spPr>
          <a:xfrm>
            <a:off x="2431150" y="522644"/>
            <a:ext cx="2725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Construire le chemin du sportif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2E79B26F-D756-05F7-47C5-3D702ACD2245}"/>
              </a:ext>
            </a:extLst>
          </p:cNvPr>
          <p:cNvGrpSpPr/>
          <p:nvPr/>
        </p:nvGrpSpPr>
        <p:grpSpPr>
          <a:xfrm>
            <a:off x="1174545" y="1315737"/>
            <a:ext cx="4133021" cy="1083853"/>
            <a:chOff x="1170229" y="1642725"/>
            <a:chExt cx="4097714" cy="966712"/>
          </a:xfrm>
        </p:grpSpPr>
        <p:sp>
          <p:nvSpPr>
            <p:cNvPr id="18" name="Titre 1">
              <a:extLst>
                <a:ext uri="{FF2B5EF4-FFF2-40B4-BE49-F238E27FC236}">
                  <a16:creationId xmlns:a16="http://schemas.microsoft.com/office/drawing/2014/main" id="{493B8271-BEEC-516E-1460-5548AC7518A4}"/>
                </a:ext>
              </a:extLst>
            </p:cNvPr>
            <p:cNvSpPr txBox="1">
              <a:spLocks/>
            </p:cNvSpPr>
            <p:nvPr/>
          </p:nvSpPr>
          <p:spPr>
            <a:xfrm>
              <a:off x="1914967" y="1961365"/>
              <a:ext cx="3352976" cy="64807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fr-FR" sz="1800" dirty="0"/>
                <a:t>Identifier les différentes étapes de progressions</a:t>
              </a:r>
            </a:p>
            <a:p>
              <a:pPr algn="just"/>
              <a:endParaRPr lang="fr-FR" sz="1800" dirty="0"/>
            </a:p>
            <a:p>
              <a:pPr marL="285750" indent="-285750" algn="just">
                <a:buFontTx/>
                <a:buChar char="-"/>
              </a:pPr>
              <a:endParaRPr lang="fr-FR" sz="1800" dirty="0"/>
            </a:p>
          </p:txBody>
        </p:sp>
        <p:pic>
          <p:nvPicPr>
            <p:cNvPr id="19" name="Graphique 18" descr="Fusion avec un remplissage uni">
              <a:extLst>
                <a:ext uri="{FF2B5EF4-FFF2-40B4-BE49-F238E27FC236}">
                  <a16:creationId xmlns:a16="http://schemas.microsoft.com/office/drawing/2014/main" id="{E6B39D39-22E7-A5C0-4EC0-2A1C4DFE1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70229" y="1642725"/>
              <a:ext cx="766432" cy="766432"/>
            </a:xfrm>
            <a:prstGeom prst="rect">
              <a:avLst/>
            </a:prstGeom>
          </p:spPr>
        </p:pic>
      </p:grpSp>
      <p:sp>
        <p:nvSpPr>
          <p:cNvPr id="13" name="Titre 1">
            <a:extLst>
              <a:ext uri="{FF2B5EF4-FFF2-40B4-BE49-F238E27FC236}">
                <a16:creationId xmlns:a16="http://schemas.microsoft.com/office/drawing/2014/main" id="{90639DAA-486A-92B3-7A3D-5512DBA63AED}"/>
              </a:ext>
            </a:extLst>
          </p:cNvPr>
          <p:cNvSpPr txBox="1">
            <a:spLocks/>
          </p:cNvSpPr>
          <p:nvPr/>
        </p:nvSpPr>
        <p:spPr>
          <a:xfrm>
            <a:off x="1943056" y="2248215"/>
            <a:ext cx="3381866" cy="726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fr-FR" sz="1800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747E835-D44C-91F8-ABF5-3B733B509985}"/>
              </a:ext>
            </a:extLst>
          </p:cNvPr>
          <p:cNvGrpSpPr/>
          <p:nvPr/>
        </p:nvGrpSpPr>
        <p:grpSpPr>
          <a:xfrm>
            <a:off x="1168397" y="2043186"/>
            <a:ext cx="4133021" cy="1083853"/>
            <a:chOff x="1170229" y="1642725"/>
            <a:chExt cx="4097714" cy="966712"/>
          </a:xfrm>
        </p:grpSpPr>
        <p:sp>
          <p:nvSpPr>
            <p:cNvPr id="4" name="Titre 1">
              <a:extLst>
                <a:ext uri="{FF2B5EF4-FFF2-40B4-BE49-F238E27FC236}">
                  <a16:creationId xmlns:a16="http://schemas.microsoft.com/office/drawing/2014/main" id="{3156A96E-60D6-F3AD-A0E3-4EFAC538D91D}"/>
                </a:ext>
              </a:extLst>
            </p:cNvPr>
            <p:cNvSpPr txBox="1">
              <a:spLocks/>
            </p:cNvSpPr>
            <p:nvPr/>
          </p:nvSpPr>
          <p:spPr>
            <a:xfrm>
              <a:off x="1914967" y="1961365"/>
              <a:ext cx="3352976" cy="64807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fr-FR" sz="1800" dirty="0"/>
                <a:t>Proposer des objectifs tout au long de l’année (14 possibles)</a:t>
              </a:r>
            </a:p>
            <a:p>
              <a:pPr algn="just"/>
              <a:endParaRPr lang="fr-FR" sz="1800" dirty="0"/>
            </a:p>
            <a:p>
              <a:pPr marL="285750" indent="-285750" algn="just">
                <a:buFontTx/>
                <a:buChar char="-"/>
              </a:pPr>
              <a:endParaRPr lang="fr-FR" sz="1800" dirty="0"/>
            </a:p>
          </p:txBody>
        </p:sp>
        <p:pic>
          <p:nvPicPr>
            <p:cNvPr id="5" name="Graphique 4" descr="Fusion avec un remplissage uni">
              <a:extLst>
                <a:ext uri="{FF2B5EF4-FFF2-40B4-BE49-F238E27FC236}">
                  <a16:creationId xmlns:a16="http://schemas.microsoft.com/office/drawing/2014/main" id="{3C92A4B0-7680-1DC0-FC8E-EC581DDF6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70229" y="1642725"/>
              <a:ext cx="766432" cy="766432"/>
            </a:xfrm>
            <a:prstGeom prst="rect">
              <a:avLst/>
            </a:prstGeom>
          </p:spPr>
        </p:pic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CA15F02-45DB-E85C-9614-5C4B265EE901}"/>
              </a:ext>
            </a:extLst>
          </p:cNvPr>
          <p:cNvGrpSpPr/>
          <p:nvPr/>
        </p:nvGrpSpPr>
        <p:grpSpPr>
          <a:xfrm>
            <a:off x="1157764" y="2735571"/>
            <a:ext cx="4143962" cy="1036054"/>
            <a:chOff x="1170229" y="1642725"/>
            <a:chExt cx="4108562" cy="924079"/>
          </a:xfrm>
        </p:grpSpPr>
        <p:sp>
          <p:nvSpPr>
            <p:cNvPr id="12" name="Titre 1">
              <a:extLst>
                <a:ext uri="{FF2B5EF4-FFF2-40B4-BE49-F238E27FC236}">
                  <a16:creationId xmlns:a16="http://schemas.microsoft.com/office/drawing/2014/main" id="{635BEFDD-D4EA-E0D6-F284-4E70D595EA47}"/>
                </a:ext>
              </a:extLst>
            </p:cNvPr>
            <p:cNvSpPr txBox="1">
              <a:spLocks/>
            </p:cNvSpPr>
            <p:nvPr/>
          </p:nvSpPr>
          <p:spPr>
            <a:xfrm>
              <a:off x="1925815" y="1918732"/>
              <a:ext cx="3352976" cy="64807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fr-FR" sz="1800" dirty="0"/>
                <a:t>Système de vignettes à coller</a:t>
              </a:r>
            </a:p>
            <a:p>
              <a:pPr algn="just"/>
              <a:endParaRPr lang="fr-FR" sz="1800" dirty="0"/>
            </a:p>
            <a:p>
              <a:pPr marL="285750" indent="-285750" algn="just">
                <a:buFontTx/>
                <a:buChar char="-"/>
              </a:pPr>
              <a:endParaRPr lang="fr-FR" sz="1800" dirty="0"/>
            </a:p>
          </p:txBody>
        </p:sp>
        <p:pic>
          <p:nvPicPr>
            <p:cNvPr id="14" name="Graphique 13" descr="Fusion avec un remplissage uni">
              <a:extLst>
                <a:ext uri="{FF2B5EF4-FFF2-40B4-BE49-F238E27FC236}">
                  <a16:creationId xmlns:a16="http://schemas.microsoft.com/office/drawing/2014/main" id="{EFC6B19C-939F-B5CF-FAAF-21CD4DB05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70229" y="1642725"/>
              <a:ext cx="766432" cy="766432"/>
            </a:xfrm>
            <a:prstGeom prst="rect">
              <a:avLst/>
            </a:prstGeom>
          </p:spPr>
        </p:pic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5BBBE1ED-13E4-04A3-4174-865604D217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7760" y="791542"/>
            <a:ext cx="3568179" cy="501296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F9D2DD2-4B46-376C-9816-8D3594604B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1474" y="4589254"/>
            <a:ext cx="849429" cy="84942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4A06064-87C8-0C36-0C13-3E1D58F918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0903" y="4589254"/>
            <a:ext cx="842067" cy="84206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28EA540-12BD-4481-8742-1738A06898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804" y="4610481"/>
            <a:ext cx="849430" cy="84943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A320CEB-C9E5-F7FE-44A6-431FEBE5D9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0101" y="4644263"/>
            <a:ext cx="912123" cy="786929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8298BA59-F9A3-6273-9280-314C62BC92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48829" y="4664264"/>
            <a:ext cx="885715" cy="769409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1F108639-349E-6B0F-7657-1AAF2A7003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16628" y="4535787"/>
            <a:ext cx="944534" cy="998818"/>
          </a:xfrm>
          <a:prstGeom prst="rect">
            <a:avLst/>
          </a:prstGeom>
        </p:spPr>
      </p:pic>
      <p:grpSp>
        <p:nvGrpSpPr>
          <p:cNvPr id="37" name="Groupe 36">
            <a:extLst>
              <a:ext uri="{FF2B5EF4-FFF2-40B4-BE49-F238E27FC236}">
                <a16:creationId xmlns:a16="http://schemas.microsoft.com/office/drawing/2014/main" id="{F5E51940-EDC1-77E6-8633-62C76538D131}"/>
              </a:ext>
            </a:extLst>
          </p:cNvPr>
          <p:cNvGrpSpPr/>
          <p:nvPr/>
        </p:nvGrpSpPr>
        <p:grpSpPr>
          <a:xfrm>
            <a:off x="1180960" y="3449787"/>
            <a:ext cx="4143962" cy="1036054"/>
            <a:chOff x="1170229" y="1642725"/>
            <a:chExt cx="4108562" cy="924079"/>
          </a:xfrm>
        </p:grpSpPr>
        <p:sp>
          <p:nvSpPr>
            <p:cNvPr id="38" name="Titre 1">
              <a:extLst>
                <a:ext uri="{FF2B5EF4-FFF2-40B4-BE49-F238E27FC236}">
                  <a16:creationId xmlns:a16="http://schemas.microsoft.com/office/drawing/2014/main" id="{F07709E7-BDBA-3463-8889-7C2AF8D9DD3D}"/>
                </a:ext>
              </a:extLst>
            </p:cNvPr>
            <p:cNvSpPr txBox="1">
              <a:spLocks/>
            </p:cNvSpPr>
            <p:nvPr/>
          </p:nvSpPr>
          <p:spPr>
            <a:xfrm>
              <a:off x="1925815" y="1918732"/>
              <a:ext cx="3352976" cy="64807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fr-FR" sz="1800" dirty="0"/>
                <a:t>Valoriser les expériences dans le club</a:t>
              </a:r>
            </a:p>
            <a:p>
              <a:pPr algn="just"/>
              <a:endParaRPr lang="fr-FR" sz="1800" dirty="0"/>
            </a:p>
            <a:p>
              <a:pPr marL="285750" indent="-285750" algn="just">
                <a:buFontTx/>
                <a:buChar char="-"/>
              </a:pPr>
              <a:endParaRPr lang="fr-FR" sz="1800" dirty="0"/>
            </a:p>
          </p:txBody>
        </p:sp>
        <p:pic>
          <p:nvPicPr>
            <p:cNvPr id="39" name="Graphique 38" descr="Fusion avec un remplissage uni">
              <a:extLst>
                <a:ext uri="{FF2B5EF4-FFF2-40B4-BE49-F238E27FC236}">
                  <a16:creationId xmlns:a16="http://schemas.microsoft.com/office/drawing/2014/main" id="{D5A786DF-DC2C-346D-EF07-7CD0E80C5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70229" y="1642725"/>
              <a:ext cx="766432" cy="766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0832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55BB85-5274-C5C5-689E-70B5B3E8F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DF3651D8-4F7F-E8B7-D3A7-8747A7980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5E11446-D628-FBFC-C92A-C1B666FD3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848" y="3008420"/>
            <a:ext cx="3042377" cy="135134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Renforcer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l’apprentissage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A85B235-8A4E-B517-5E06-FDA0D0F7E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14446EA-7490-9589-D63A-5207A40B6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5BD0C54-E832-803B-1C51-61F4D5E78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75C26BA-826D-BE70-601C-1875CAA14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A7A86930-6BB1-FB20-A2AC-C1E4068C9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93E885F-73A8-19C7-619C-3A8AEEAAC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A2D11B9-913F-6C06-C0C4-48C49501A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35" b="71653"/>
          <a:stretch/>
        </p:blipFill>
        <p:spPr>
          <a:xfrm>
            <a:off x="-1" y="-635"/>
            <a:ext cx="1809107" cy="23876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ADB6EC4-2E6E-0030-BE54-074C8EB55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97" r="73550"/>
          <a:stretch/>
        </p:blipFill>
        <p:spPr>
          <a:xfrm>
            <a:off x="97927" y="5804504"/>
            <a:ext cx="2072067" cy="1202487"/>
          </a:xfrm>
          <a:prstGeom prst="rect">
            <a:avLst/>
          </a:prstGeom>
        </p:spPr>
      </p:pic>
      <p:pic>
        <p:nvPicPr>
          <p:cNvPr id="8" name="Image 7" descr="Une image contenant texte, faire du surf, plein air, eau&#10;&#10;Le contenu généré par l’IA peut être incorrect.">
            <a:extLst>
              <a:ext uri="{FF2B5EF4-FFF2-40B4-BE49-F238E27FC236}">
                <a16:creationId xmlns:a16="http://schemas.microsoft.com/office/drawing/2014/main" id="{B656E3EF-BF40-E846-2416-A25929FA0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966" y="854889"/>
            <a:ext cx="3947663" cy="4933666"/>
          </a:xfrm>
          <a:prstGeom prst="rect">
            <a:avLst/>
          </a:prstGeom>
        </p:spPr>
      </p:pic>
      <p:pic>
        <p:nvPicPr>
          <p:cNvPr id="6" name="Graphique 5" descr="Badge contour">
            <a:extLst>
              <a:ext uri="{FF2B5EF4-FFF2-40B4-BE49-F238E27FC236}">
                <a16:creationId xmlns:a16="http://schemas.microsoft.com/office/drawing/2014/main" id="{5259E33E-A078-EB89-328A-2B0BFB892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21490" y="624925"/>
            <a:ext cx="1588786" cy="158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42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B63517-7EB9-2B12-74D9-55B043C3F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FF94261A-1848-6BFB-D899-B06CDF664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CCA5886-79E2-CED1-6769-E43BDD1C2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3576D5A-A639-5BFC-401F-68B904C16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59D6E0-5A74-A1BB-2962-8445E7C4E0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DFC6E99-CC23-BE7D-7D7A-67419277E8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A92B7C13-AEAD-3D31-CC88-EC047502F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BC1E1BC-EF85-313A-E3B1-F758F9E46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E25D1CC-0501-046F-ED2D-6779D5468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35" b="71653"/>
          <a:stretch/>
        </p:blipFill>
        <p:spPr>
          <a:xfrm>
            <a:off x="-1" y="-635"/>
            <a:ext cx="1809107" cy="23876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3271883-4DE1-F456-84C7-1A57138CB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97" r="73550"/>
          <a:stretch/>
        </p:blipFill>
        <p:spPr>
          <a:xfrm>
            <a:off x="97927" y="5804504"/>
            <a:ext cx="2072067" cy="1202487"/>
          </a:xfrm>
          <a:prstGeom prst="rect">
            <a:avLst/>
          </a:prstGeom>
        </p:spPr>
      </p:pic>
      <p:pic>
        <p:nvPicPr>
          <p:cNvPr id="6" name="Graphique 5" descr="Badge contour">
            <a:extLst>
              <a:ext uri="{FF2B5EF4-FFF2-40B4-BE49-F238E27FC236}">
                <a16:creationId xmlns:a16="http://schemas.microsoft.com/office/drawing/2014/main" id="{F003642C-7E7F-0E45-5396-932596E60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75602" y="519074"/>
            <a:ext cx="1006092" cy="100609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A20F49E-C560-4BAA-E0BA-92394A216C43}"/>
              </a:ext>
            </a:extLst>
          </p:cNvPr>
          <p:cNvSpPr txBox="1"/>
          <p:nvPr/>
        </p:nvSpPr>
        <p:spPr>
          <a:xfrm>
            <a:off x="2436973" y="854889"/>
            <a:ext cx="2337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Situer une expérience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B68776F-7343-0956-1271-F736C35E2EF5}"/>
              </a:ext>
            </a:extLst>
          </p:cNvPr>
          <p:cNvGrpSpPr/>
          <p:nvPr/>
        </p:nvGrpSpPr>
        <p:grpSpPr>
          <a:xfrm>
            <a:off x="1313977" y="2797443"/>
            <a:ext cx="3836167" cy="1376888"/>
            <a:chOff x="1198672" y="1822264"/>
            <a:chExt cx="3836167" cy="1376888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4B7BDD55-35BA-6894-FA81-0685D572C25C}"/>
                </a:ext>
              </a:extLst>
            </p:cNvPr>
            <p:cNvGrpSpPr/>
            <p:nvPr/>
          </p:nvGrpSpPr>
          <p:grpSpPr>
            <a:xfrm>
              <a:off x="1198907" y="1822264"/>
              <a:ext cx="3835932" cy="1118730"/>
              <a:chOff x="1141256" y="1541460"/>
              <a:chExt cx="3803162" cy="997821"/>
            </a:xfrm>
          </p:grpSpPr>
          <p:sp>
            <p:nvSpPr>
              <p:cNvPr id="11" name="Titre 1">
                <a:extLst>
                  <a:ext uri="{FF2B5EF4-FFF2-40B4-BE49-F238E27FC236}">
                    <a16:creationId xmlns:a16="http://schemas.microsoft.com/office/drawing/2014/main" id="{959DF13B-0AE4-C9F0-5A22-1025E6505D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17050" y="1891209"/>
                <a:ext cx="2927368" cy="64807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just"/>
                <a:r>
                  <a:rPr lang="fr-FR" sz="1800" dirty="0"/>
                  <a:t>Un temps d’auto-évaluation :</a:t>
                </a:r>
              </a:p>
              <a:p>
                <a:pPr algn="just"/>
                <a:endParaRPr lang="fr-FR" sz="1800" dirty="0"/>
              </a:p>
              <a:p>
                <a:pPr algn="just"/>
                <a:r>
                  <a:rPr lang="fr-FR" sz="1600" dirty="0"/>
                  <a:t>Se concentrer sur ces ressentis</a:t>
                </a:r>
              </a:p>
              <a:p>
                <a:pPr algn="just"/>
                <a:endParaRPr lang="fr-FR" sz="1600" dirty="0"/>
              </a:p>
              <a:p>
                <a:pPr algn="just"/>
                <a:r>
                  <a:rPr lang="fr-FR" sz="1600" dirty="0"/>
                  <a:t>Synchroniser le sportif et l’entraineurs</a:t>
                </a:r>
              </a:p>
              <a:p>
                <a:pPr algn="just"/>
                <a:endParaRPr lang="fr-FR" sz="1800" dirty="0"/>
              </a:p>
              <a:p>
                <a:pPr marL="285750" indent="-285750" algn="just">
                  <a:buFontTx/>
                  <a:buChar char="-"/>
                </a:pPr>
                <a:endParaRPr lang="fr-FR" sz="1800" dirty="0"/>
              </a:p>
            </p:txBody>
          </p:sp>
          <p:pic>
            <p:nvPicPr>
              <p:cNvPr id="12" name="Graphique 11" descr="Fusion avec un remplissage uni">
                <a:extLst>
                  <a:ext uri="{FF2B5EF4-FFF2-40B4-BE49-F238E27FC236}">
                    <a16:creationId xmlns:a16="http://schemas.microsoft.com/office/drawing/2014/main" id="{8C648825-139B-B91C-1525-19B1AA644F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141256" y="1541460"/>
                <a:ext cx="766432" cy="766432"/>
              </a:xfrm>
              <a:prstGeom prst="rect">
                <a:avLst/>
              </a:prstGeom>
            </p:spPr>
          </p:pic>
        </p:grpSp>
        <p:pic>
          <p:nvPicPr>
            <p:cNvPr id="2" name="Graphique 1" descr="Fusion avec un remplissage uni">
              <a:extLst>
                <a:ext uri="{FF2B5EF4-FFF2-40B4-BE49-F238E27FC236}">
                  <a16:creationId xmlns:a16="http://schemas.microsoft.com/office/drawing/2014/main" id="{DAA34932-E0A7-3759-0F51-37F21AD58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98672" y="2339849"/>
              <a:ext cx="773036" cy="859303"/>
            </a:xfrm>
            <a:prstGeom prst="rect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55DC33E2-E0F1-02B1-1749-004514D685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3869" y="1052797"/>
            <a:ext cx="5529673" cy="427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9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B0E76A-A3E3-6C98-5BE7-E6FE36B0B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1F9FB672-B7F7-8EF1-B0FC-AB027139E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CF19CDF-E279-510F-11A8-535618E9E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E4AA1AD-7AA1-6FFF-B043-E19478E2C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12D7838-8B61-5AE1-AEF6-873B88E44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D32CADC-4B56-F20E-8CAE-C6EE75C54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79558751-7CDE-DE68-9701-39FBBC38F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4C94D7D-D151-DE3C-97AC-7BE4D0FF5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B69805B-3582-AE9C-D344-E2D603DBE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35" b="71653"/>
          <a:stretch/>
        </p:blipFill>
        <p:spPr>
          <a:xfrm>
            <a:off x="-1" y="-635"/>
            <a:ext cx="1809107" cy="23876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4E00133-7866-6D02-2401-389FC17B4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97" r="73550"/>
          <a:stretch/>
        </p:blipFill>
        <p:spPr>
          <a:xfrm>
            <a:off x="97927" y="5804504"/>
            <a:ext cx="2072067" cy="1202487"/>
          </a:xfrm>
          <a:prstGeom prst="rect">
            <a:avLst/>
          </a:prstGeom>
        </p:spPr>
      </p:pic>
      <p:pic>
        <p:nvPicPr>
          <p:cNvPr id="6" name="Graphique 5" descr="Badge contour">
            <a:extLst>
              <a:ext uri="{FF2B5EF4-FFF2-40B4-BE49-F238E27FC236}">
                <a16:creationId xmlns:a16="http://schemas.microsoft.com/office/drawing/2014/main" id="{7BB6AB52-6445-E9FC-AF9B-6FA67EA7A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75602" y="519074"/>
            <a:ext cx="1006092" cy="100609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0007C72-A9CD-4296-EB5B-A30A8F982DA0}"/>
              </a:ext>
            </a:extLst>
          </p:cNvPr>
          <p:cNvSpPr txBox="1"/>
          <p:nvPr/>
        </p:nvSpPr>
        <p:spPr>
          <a:xfrm>
            <a:off x="2436973" y="854889"/>
            <a:ext cx="2725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Renforcer une expérience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FCD1D09-9BBE-8DB5-559D-64979E0B3A77}"/>
              </a:ext>
            </a:extLst>
          </p:cNvPr>
          <p:cNvGrpSpPr/>
          <p:nvPr/>
        </p:nvGrpSpPr>
        <p:grpSpPr>
          <a:xfrm>
            <a:off x="1276526" y="2739256"/>
            <a:ext cx="3806709" cy="1005195"/>
            <a:chOff x="1170229" y="1642725"/>
            <a:chExt cx="3774189" cy="896556"/>
          </a:xfrm>
        </p:grpSpPr>
        <p:sp>
          <p:nvSpPr>
            <p:cNvPr id="16" name="Titre 1">
              <a:extLst>
                <a:ext uri="{FF2B5EF4-FFF2-40B4-BE49-F238E27FC236}">
                  <a16:creationId xmlns:a16="http://schemas.microsoft.com/office/drawing/2014/main" id="{3E10BD53-2425-D9F1-A677-9056A9EC2ED6}"/>
                </a:ext>
              </a:extLst>
            </p:cNvPr>
            <p:cNvSpPr txBox="1">
              <a:spLocks/>
            </p:cNvSpPr>
            <p:nvPr/>
          </p:nvSpPr>
          <p:spPr>
            <a:xfrm>
              <a:off x="2017050" y="1891209"/>
              <a:ext cx="2927368" cy="64807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fr-FR" sz="1800" dirty="0"/>
                <a:t>Un temps de verbalisation :</a:t>
              </a:r>
            </a:p>
            <a:p>
              <a:pPr algn="just"/>
              <a:r>
                <a:rPr lang="fr-FR" sz="1800" dirty="0"/>
                <a:t> </a:t>
              </a:r>
            </a:p>
            <a:p>
              <a:pPr algn="just"/>
              <a:r>
                <a:rPr lang="fr-FR" sz="1800" dirty="0"/>
                <a:t>Ancrer les ressentis </a:t>
              </a:r>
            </a:p>
            <a:p>
              <a:pPr algn="just"/>
              <a:endParaRPr lang="fr-FR" sz="1800" dirty="0"/>
            </a:p>
            <a:p>
              <a:pPr algn="just"/>
              <a:r>
                <a:rPr lang="fr-FR" sz="1800" dirty="0"/>
                <a:t>Donner les perspectives</a:t>
              </a:r>
              <a:endParaRPr lang="fr-FR" sz="1600" dirty="0"/>
            </a:p>
            <a:p>
              <a:pPr algn="just"/>
              <a:endParaRPr lang="fr-FR" sz="1800" dirty="0"/>
            </a:p>
            <a:p>
              <a:pPr marL="285750" indent="-285750" algn="just">
                <a:buFontTx/>
                <a:buChar char="-"/>
              </a:pPr>
              <a:endParaRPr lang="fr-FR" sz="1800" dirty="0"/>
            </a:p>
          </p:txBody>
        </p:sp>
        <p:pic>
          <p:nvPicPr>
            <p:cNvPr id="17" name="Graphique 16" descr="Fusion avec un remplissage uni">
              <a:extLst>
                <a:ext uri="{FF2B5EF4-FFF2-40B4-BE49-F238E27FC236}">
                  <a16:creationId xmlns:a16="http://schemas.microsoft.com/office/drawing/2014/main" id="{783AD487-086A-6FD6-3A40-D9B198859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70229" y="1642725"/>
              <a:ext cx="766432" cy="766432"/>
            </a:xfrm>
            <a:prstGeom prst="rect">
              <a:avLst/>
            </a:prstGeom>
          </p:spPr>
        </p:pic>
      </p:grpSp>
      <p:pic>
        <p:nvPicPr>
          <p:cNvPr id="2" name="Graphique 1" descr="Fusion avec un remplissage uni">
            <a:extLst>
              <a:ext uri="{FF2B5EF4-FFF2-40B4-BE49-F238E27FC236}">
                <a16:creationId xmlns:a16="http://schemas.microsoft.com/office/drawing/2014/main" id="{78DDCE04-57AD-2D9D-F0B7-B3DA0C6D1E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76526" y="3228800"/>
            <a:ext cx="773036" cy="85930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693031D-C281-F772-88DF-06C3898AEB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8398" y="1525166"/>
            <a:ext cx="50927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2239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</TotalTime>
  <Words>201</Words>
  <Application>Microsoft Office PowerPoint</Application>
  <PresentationFormat>Grand écran</PresentationFormat>
  <Paragraphs>42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Thème Office</vt:lpstr>
      <vt:lpstr>Animer son école de sport</vt:lpstr>
      <vt:lpstr>Objectifs</vt:lpstr>
      <vt:lpstr> Construire un projet</vt:lpstr>
      <vt:lpstr>Présentation PowerPoint</vt:lpstr>
      <vt:lpstr>Présentation PowerPoint</vt:lpstr>
      <vt:lpstr>Présentation PowerPoint</vt:lpstr>
      <vt:lpstr> Renforcer l’apprentissage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François BOVIS</dc:creator>
  <cp:lastModifiedBy>Maelle LEBOULLEUX</cp:lastModifiedBy>
  <cp:revision>4</cp:revision>
  <dcterms:created xsi:type="dcterms:W3CDTF">2025-02-11T14:35:29Z</dcterms:created>
  <dcterms:modified xsi:type="dcterms:W3CDTF">2025-05-12T08:58:43Z</dcterms:modified>
</cp:coreProperties>
</file>