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4" r:id="rId1"/>
  </p:sldMasterIdLst>
  <p:notesMasterIdLst>
    <p:notesMasterId r:id="rId11"/>
  </p:notesMasterIdLst>
  <p:handoutMasterIdLst>
    <p:handoutMasterId r:id="rId12"/>
  </p:handoutMasterIdLst>
  <p:sldIdLst>
    <p:sldId id="468" r:id="rId2"/>
    <p:sldId id="306" r:id="rId3"/>
    <p:sldId id="463" r:id="rId4"/>
    <p:sldId id="464" r:id="rId5"/>
    <p:sldId id="469" r:id="rId6"/>
    <p:sldId id="465" r:id="rId7"/>
    <p:sldId id="455" r:id="rId8"/>
    <p:sldId id="466" r:id="rId9"/>
    <p:sldId id="467" r:id="rId10"/>
  </p:sldIdLst>
  <p:sldSz cx="12192000" cy="6858000"/>
  <p:notesSz cx="6805613" cy="9944100"/>
  <p:defaultTextStyle>
    <a:defPPr>
      <a:defRPr lang="fr-FR"/>
    </a:defPPr>
    <a:lvl1pPr algn="l" rtl="0" fontAlgn="base">
      <a:spcBef>
        <a:spcPct val="20000"/>
      </a:spcBef>
      <a:spcAft>
        <a:spcPct val="0"/>
      </a:spcAft>
      <a:buSzPct val="80000"/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SzPct val="80000"/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SzPct val="80000"/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SzPct val="80000"/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SzPct val="80000"/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F5D"/>
    <a:srgbClr val="011A3C"/>
    <a:srgbClr val="72B633"/>
    <a:srgbClr val="316E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SzTx/>
              <a:defRPr sz="1200">
                <a:latin typeface="American Typewriter Condense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514" y="0"/>
            <a:ext cx="2949099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SzTx/>
              <a:defRPr sz="1200">
                <a:latin typeface="American Typewriter Condense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895"/>
            <a:ext cx="2949099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SzTx/>
              <a:defRPr sz="1200">
                <a:latin typeface="American Typewriter Condense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514" y="9446895"/>
            <a:ext cx="2949099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SzTx/>
              <a:defRPr sz="1200">
                <a:latin typeface="American Typewriter Condensed" charset="0"/>
              </a:defRPr>
            </a:lvl1pPr>
          </a:lstStyle>
          <a:p>
            <a:pPr>
              <a:defRPr/>
            </a:pPr>
            <a:fld id="{B9B2C493-1B41-4650-ACF3-2D09B9CDB3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978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SzTx/>
              <a:defRPr sz="1200">
                <a:latin typeface="American Typewriter Condense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SzTx/>
              <a:defRPr sz="1200">
                <a:latin typeface="American Typewriter Condense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2781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895"/>
            <a:ext cx="2949099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SzTx/>
              <a:defRPr sz="1200">
                <a:latin typeface="American Typewriter Condense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6895"/>
            <a:ext cx="2949099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SzTx/>
              <a:defRPr sz="1200">
                <a:latin typeface="American Typewriter Condensed" charset="0"/>
              </a:defRPr>
            </a:lvl1pPr>
          </a:lstStyle>
          <a:p>
            <a:pPr>
              <a:defRPr/>
            </a:pPr>
            <a:fld id="{6BB875DE-E9CF-4685-A2A2-27D601FDAF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608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:\Photos\2013\Communication\PPT\V_Roug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" y="1"/>
            <a:ext cx="2771775" cy="5457825"/>
          </a:xfrm>
          <a:prstGeom prst="rect">
            <a:avLst/>
          </a:prstGeom>
          <a:noFill/>
        </p:spPr>
      </p:pic>
      <p:pic>
        <p:nvPicPr>
          <p:cNvPr id="19460" name="Picture 4" descr="W:\Photos\2013\Communication\PPT\FFVoile_Grand.jpg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9058275" y="5295900"/>
            <a:ext cx="3133725" cy="1562100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599723" y="1700808"/>
            <a:ext cx="7982677" cy="1440160"/>
          </a:xfrm>
          <a:prstGeom prst="rect">
            <a:avLst/>
          </a:prstGeom>
        </p:spPr>
        <p:txBody>
          <a:bodyPr vert="horz"/>
          <a:lstStyle>
            <a:lvl1pPr algn="r">
              <a:defRPr sz="4000" b="1" cap="all" baseline="0"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 hasCustomPrompt="1"/>
          </p:nvPr>
        </p:nvSpPr>
        <p:spPr>
          <a:xfrm>
            <a:off x="3613515" y="1124744"/>
            <a:ext cx="7968885" cy="504056"/>
          </a:xfrm>
          <a:prstGeom prst="rect">
            <a:avLst/>
          </a:prstGeom>
        </p:spPr>
        <p:txBody>
          <a:bodyPr/>
          <a:lstStyle>
            <a:lvl1pPr algn="r">
              <a:buNone/>
              <a:defRPr sz="20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Insérez un sous-titre</a:t>
            </a:r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3599723" y="4437112"/>
            <a:ext cx="7968885" cy="504056"/>
          </a:xfrm>
          <a:prstGeom prst="rect">
            <a:avLst/>
          </a:prstGeom>
        </p:spPr>
        <p:txBody>
          <a:bodyPr/>
          <a:lstStyle>
            <a:lvl1pPr algn="r">
              <a:buNone/>
              <a:defRPr sz="20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Auteur du document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5AD8E7-6DFB-42A5-9E42-BD7B952577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392" y="5529834"/>
            <a:ext cx="3854172" cy="9799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e_Colonne_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10/04/2025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94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-25400" y="1484784"/>
            <a:ext cx="12217400" cy="35387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9376" y="5157192"/>
            <a:ext cx="11233248" cy="10081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10/04/2025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2830959" y="6298976"/>
            <a:ext cx="6432715" cy="365125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9376" y="5157192"/>
            <a:ext cx="11233248" cy="10081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10/04/2025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2830959" y="6298976"/>
            <a:ext cx="643271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79425" y="1341438"/>
            <a:ext cx="11102975" cy="3743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881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W:\Photos\2013\Communication\PPT\V_Bleu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" y="1"/>
            <a:ext cx="6391275" cy="6877050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624418" y="1700808"/>
            <a:ext cx="10944191" cy="41044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200">
                <a:solidFill>
                  <a:schemeClr val="tx2"/>
                </a:solidFill>
              </a:defRPr>
            </a:lvl1pPr>
            <a:lvl2pPr marL="8001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2pPr>
            <a:lvl3pPr marL="12573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3pPr>
            <a:lvl4pPr marL="17145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FontTx/>
              <a:buNone/>
              <a:defRPr sz="1800" b="1" i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10/04/2025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W:\Photos\2013\Communication\PPT\V_Bleu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" y="1"/>
            <a:ext cx="6391275" cy="6877050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7084392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624419" y="1700808"/>
            <a:ext cx="7069574" cy="41044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200">
                <a:solidFill>
                  <a:schemeClr val="tx2"/>
                </a:solidFill>
              </a:defRPr>
            </a:lvl1pPr>
            <a:lvl2pPr marL="8001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2pPr>
            <a:lvl3pPr marL="12573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3pPr>
            <a:lvl4pPr marL="17145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FontTx/>
              <a:buNone/>
              <a:defRPr sz="1800" b="1" i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>
          <a:xfrm>
            <a:off x="5303912" y="1"/>
            <a:ext cx="1261931" cy="365125"/>
          </a:xfrm>
        </p:spPr>
        <p:txBody>
          <a:bodyPr/>
          <a:lstStyle/>
          <a:p>
            <a:fld id="{8D4851A4-7E62-43E6-BA16-1C4AD23210C4}" type="datetimeFigureOut">
              <a:rPr lang="fr-FR" smtClean="0"/>
              <a:pPr/>
              <a:t>10/04/2025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744072" y="1"/>
            <a:ext cx="949920" cy="365125"/>
          </a:xfrm>
        </p:spPr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3"/>
          </p:nvPr>
        </p:nvSpPr>
        <p:spPr>
          <a:xfrm>
            <a:off x="1158346" y="6356351"/>
            <a:ext cx="643271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7920905" y="0"/>
            <a:ext cx="4295775" cy="6877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6636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W:\Photos\2013\Communication\PPT\FFVoile_Grand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048323" y="5295900"/>
            <a:ext cx="3133725" cy="1562100"/>
          </a:xfrm>
          <a:prstGeom prst="rect">
            <a:avLst/>
          </a:prstGeom>
          <a:noFill/>
        </p:spPr>
      </p:pic>
      <p:pic>
        <p:nvPicPr>
          <p:cNvPr id="1026" name="Picture 2" descr="W:\Photos\2013\Communication\PPT\V_Bleu2.jpg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" y="1"/>
            <a:ext cx="2790825" cy="5476875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2564904"/>
            <a:ext cx="12192000" cy="1440160"/>
          </a:xfrm>
          <a:prstGeom prst="rect">
            <a:avLst/>
          </a:prstGeom>
        </p:spPr>
        <p:txBody>
          <a:bodyPr vert="horz"/>
          <a:lstStyle>
            <a:lvl1pPr algn="ctr">
              <a:defRPr sz="3200" b="1" cap="all" baseline="0"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624418" y="1700808"/>
            <a:ext cx="10944191" cy="41044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200">
                <a:solidFill>
                  <a:schemeClr val="tx2"/>
                </a:solidFill>
              </a:defRPr>
            </a:lvl1pPr>
            <a:lvl2pPr marL="8001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2pPr>
            <a:lvl3pPr marL="1371600" indent="-457200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3pPr>
            <a:lvl4pPr marL="17145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1800" b="1" i="1">
                <a:solidFill>
                  <a:schemeClr val="tx2"/>
                </a:solidFill>
                <a:effectLst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10/04/2025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7777584" cy="657225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624419" y="1700808"/>
            <a:ext cx="7127766" cy="41044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200">
                <a:solidFill>
                  <a:schemeClr val="tx2"/>
                </a:solidFill>
              </a:defRPr>
            </a:lvl1pPr>
            <a:lvl2pPr marL="8001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2pPr>
            <a:lvl3pPr marL="1371600" indent="-457200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3pPr>
            <a:lvl4pPr marL="17145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1800" b="1" i="1">
                <a:solidFill>
                  <a:schemeClr val="tx2"/>
                </a:solidFill>
                <a:effectLst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>
          <a:xfrm>
            <a:off x="5351076" y="1"/>
            <a:ext cx="1261931" cy="365125"/>
          </a:xfrm>
        </p:spPr>
        <p:txBody>
          <a:bodyPr/>
          <a:lstStyle/>
          <a:p>
            <a:fld id="{8D4851A4-7E62-43E6-BA16-1C4AD23210C4}" type="datetimeFigureOut">
              <a:rPr lang="fr-FR" smtClean="0"/>
              <a:pPr/>
              <a:t>10/04/2025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791236" y="1"/>
            <a:ext cx="949920" cy="365125"/>
          </a:xfrm>
        </p:spPr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3"/>
          </p:nvPr>
        </p:nvSpPr>
        <p:spPr>
          <a:xfrm>
            <a:off x="971944" y="6356351"/>
            <a:ext cx="643271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7920905" y="0"/>
            <a:ext cx="4295775" cy="6877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2952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10/04/2025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 marL="342900" indent="-342900"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1pPr>
            <a:lvl2pPr marL="800100" indent="-342900"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2pPr>
            <a:lvl3pPr marL="1257300" indent="-342900"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3pPr>
            <a:lvl4pPr marL="1371600" indent="0">
              <a:buNone/>
              <a:defRPr sz="1800" b="1" i="1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10/04/2025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 vert="horz"/>
          <a:lstStyle>
            <a:lvl1pPr marL="342900" indent="-342900"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1pPr>
            <a:lvl2pPr marL="800100" indent="-342900"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2pPr>
            <a:lvl3pPr marL="1257300" indent="-342900"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3pPr>
            <a:lvl4pPr marL="1371600" indent="0">
              <a:buNone/>
              <a:defRPr sz="1800" b="1" i="1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20683" y="3356993"/>
            <a:ext cx="3600000" cy="2769171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10/04/2025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13"/>
          </p:nvPr>
        </p:nvSpPr>
        <p:spPr>
          <a:xfrm>
            <a:off x="8112224" y="3356993"/>
            <a:ext cx="3600000" cy="2769171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14"/>
          </p:nvPr>
        </p:nvSpPr>
        <p:spPr>
          <a:xfrm>
            <a:off x="329141" y="3356993"/>
            <a:ext cx="3600000" cy="2769171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15"/>
          </p:nvPr>
        </p:nvSpPr>
        <p:spPr>
          <a:xfrm>
            <a:off x="335360" y="1340768"/>
            <a:ext cx="11425269" cy="18002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9250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:\Photos\2013\Communication\PPT\FFVoile_Signature.jpg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10420350" y="6000750"/>
            <a:ext cx="1771650" cy="857250"/>
          </a:xfrm>
          <a:prstGeom prst="rect">
            <a:avLst/>
          </a:prstGeom>
          <a:noFill/>
        </p:spPr>
      </p:pic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9552384" y="1"/>
            <a:ext cx="1261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851A4-7E62-43E6-BA16-1C4AD23210C4}" type="datetimeFigureOut">
              <a:rPr lang="fr-FR" smtClean="0"/>
              <a:pPr/>
              <a:t>10/04/2025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63552" y="6356351"/>
            <a:ext cx="643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992544" y="1"/>
            <a:ext cx="949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E44C-BEF3-483C-8135-BCB35E9F5E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42" r:id="rId3"/>
    <p:sldLayoutId id="2147483737" r:id="rId4"/>
    <p:sldLayoutId id="2147483736" r:id="rId5"/>
    <p:sldLayoutId id="2147483743" r:id="rId6"/>
    <p:sldLayoutId id="2147483738" r:id="rId7"/>
    <p:sldLayoutId id="2147483726" r:id="rId8"/>
    <p:sldLayoutId id="2147483740" r:id="rId9"/>
    <p:sldLayoutId id="2147483739" r:id="rId10"/>
    <p:sldLayoutId id="2147483731" r:id="rId11"/>
    <p:sldLayoutId id="214748374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419100" indent="-419100" algn="l" rtl="0" eaLnBrk="1" fontAlgn="base" hangingPunct="1">
        <a:spcBef>
          <a:spcPct val="20000"/>
        </a:spcBef>
        <a:spcAft>
          <a:spcPct val="0"/>
        </a:spcAft>
        <a:buSzPct val="80000"/>
        <a:buFont typeface="Arial" pitchFamily="34" charset="0"/>
        <a:buAutoNum type="arabicParenR"/>
        <a:defRPr sz="2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38200" indent="-3810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AutoNum type="arabicPeriod"/>
        <a:defRPr sz="2000">
          <a:solidFill>
            <a:schemeClr val="tx1"/>
          </a:solidFill>
          <a:latin typeface="+mn-lt"/>
          <a:ea typeface="+mn-ea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ptiste.meyer@ffvoile.f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fvoile.fr/ffv/web/ffvoile/documents/Plan_Prevention_FFVoile_ViolencesSport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ffvoile.fr/Institution/videos/33407/stop-violence-charte-de-bonnes-conduites-en-video?rq=%2Fsearch%3Fq%3D%5Btcp4.com%5Dwill%2520using%2520stop%2520words%2520negatively%2520affect%2520seo%2520blackhat%2520seo457" TargetMode="External"/><Relationship Id="rId2" Type="http://schemas.openxmlformats.org/officeDocument/2006/relationships/hyperlink" Target="https://media.ffvoile.fr/formation/videos/33034/honorabilite-prevention-des-violences-dans-le-sport?rq=%2Fsearch%3Fq%3Dhonorabilit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fvoile.fr/ffv/web/services/prevention.as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ffvoile.fr/formation/videos/33034/honorabilite-prevention-des-violences-dans-le-sport?rq=%2Fsearch%3Fq%3Dhonorabilite" TargetMode="External"/><Relationship Id="rId2" Type="http://schemas.openxmlformats.org/officeDocument/2006/relationships/hyperlink" Target="https://www.ffvoile.fr/ffv/gestion/Honorabilite/Honorabilite_Suivi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93002-8F5D-415A-9826-0A49DC40D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Prévention des violences dans le sport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23F0501-C9DD-41FF-9499-A151702E277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005720" y="4465444"/>
            <a:ext cx="3642676" cy="228619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88534E-4CC6-4382-93B6-F9A9655E570A}"/>
              </a:ext>
            </a:extLst>
          </p:cNvPr>
          <p:cNvSpPr txBox="1"/>
          <p:nvPr/>
        </p:nvSpPr>
        <p:spPr bwMode="auto">
          <a:xfrm>
            <a:off x="398179" y="2455720"/>
            <a:ext cx="10176440" cy="162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0" hangingPunct="0">
              <a:lnSpc>
                <a:spcPct val="40000"/>
              </a:lnSpc>
              <a:spcBef>
                <a:spcPct val="50000"/>
              </a:spcBef>
              <a:buSzTx/>
            </a:pPr>
            <a:r>
              <a:rPr lang="fr-FR" sz="2500" b="1" dirty="0">
                <a:solidFill>
                  <a:srgbClr val="061F5D"/>
                </a:solidFill>
              </a:rPr>
              <a:t>Charly Fièvre – Responsable cellule juridique FFVoile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  <a:buSzTx/>
            </a:pPr>
            <a:endParaRPr lang="fr-FR" sz="2500" b="1" dirty="0">
              <a:solidFill>
                <a:srgbClr val="061F5D"/>
              </a:solidFill>
            </a:endParaRPr>
          </a:p>
          <a:p>
            <a:pPr eaLnBrk="0" hangingPunct="0">
              <a:lnSpc>
                <a:spcPct val="40000"/>
              </a:lnSpc>
              <a:spcBef>
                <a:spcPct val="50000"/>
              </a:spcBef>
              <a:buSzTx/>
            </a:pPr>
            <a:r>
              <a:rPr lang="fr-FR" sz="2500" b="1" dirty="0">
                <a:solidFill>
                  <a:srgbClr val="061F5D"/>
                </a:solidFill>
              </a:rPr>
              <a:t>Baptiste Meyer - Dieu : Référent FFVoile prévention des violences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  <a:buSzTx/>
            </a:pPr>
            <a:endParaRPr lang="fr-FR" sz="1600" b="1">
              <a:solidFill>
                <a:srgbClr val="061F5D"/>
              </a:solidFill>
            </a:endParaRPr>
          </a:p>
          <a:p>
            <a:pPr eaLnBrk="0" hangingPunct="0">
              <a:lnSpc>
                <a:spcPct val="40000"/>
              </a:lnSpc>
              <a:spcBef>
                <a:spcPct val="50000"/>
              </a:spcBef>
              <a:buSzTx/>
            </a:pPr>
            <a:r>
              <a:rPr lang="fr-FR" sz="1600" b="1">
                <a:solidFill>
                  <a:srgbClr val="061F5D"/>
                </a:solidFill>
              </a:rPr>
              <a:t>Contact </a:t>
            </a:r>
            <a:r>
              <a:rPr lang="fr-FR" sz="1600" b="1" dirty="0">
                <a:solidFill>
                  <a:srgbClr val="061F5D"/>
                </a:solidFill>
              </a:rPr>
              <a:t>: </a:t>
            </a:r>
            <a:r>
              <a:rPr lang="fr-FR" sz="1600" b="1" dirty="0">
                <a:solidFill>
                  <a:srgbClr val="061F5D"/>
                </a:solidFill>
                <a:hlinkClick r:id="rId3"/>
              </a:rPr>
              <a:t>baptiste.meyer@ffvoile.fr</a:t>
            </a:r>
            <a:endParaRPr lang="fr-FR" sz="1600" b="1" dirty="0">
              <a:solidFill>
                <a:srgbClr val="061F5D"/>
              </a:solidFill>
            </a:endParaRPr>
          </a:p>
          <a:p>
            <a:pPr eaLnBrk="0" hangingPunct="0">
              <a:lnSpc>
                <a:spcPct val="40000"/>
              </a:lnSpc>
              <a:spcBef>
                <a:spcPct val="50000"/>
              </a:spcBef>
              <a:buSzTx/>
            </a:pPr>
            <a:r>
              <a:rPr lang="fr-FR" sz="1600" b="1" dirty="0">
                <a:solidFill>
                  <a:srgbClr val="061F5D"/>
                </a:solidFill>
              </a:rPr>
              <a:t>Tel : 06 46 58 67 33</a:t>
            </a:r>
          </a:p>
        </p:txBody>
      </p:sp>
    </p:spTree>
    <p:extLst>
      <p:ext uri="{BB962C8B-B14F-4D97-AF65-F5344CB8AC3E}">
        <p14:creationId xmlns:p14="http://schemas.microsoft.com/office/powerpoint/2010/main" val="169511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6100175-3457-584A-8AD6-F04CD033F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rgbClr val="00739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 de prévention FFVoile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D2A30A-F932-C545-8871-CA0EBF151DE0}"/>
              </a:ext>
            </a:extLst>
          </p:cNvPr>
          <p:cNvSpPr txBox="1"/>
          <p:nvPr/>
        </p:nvSpPr>
        <p:spPr bwMode="auto">
          <a:xfrm>
            <a:off x="4511824" y="1273969"/>
            <a:ext cx="7346503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  <a:buSzTx/>
            </a:pPr>
            <a:r>
              <a:rPr lang="fr-FR" sz="2000" dirty="0">
                <a:solidFill>
                  <a:srgbClr val="061F5D"/>
                </a:solidFill>
              </a:rPr>
              <a:t>3 axes d’intervention</a:t>
            </a:r>
          </a:p>
          <a:p>
            <a:pPr marL="800100" lvl="1" indent="-342900" eaLnBrk="0" hangingPunct="0">
              <a:spcBef>
                <a:spcPct val="50000"/>
              </a:spcBef>
              <a:buSzTx/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61F5D"/>
                </a:solidFill>
              </a:rPr>
              <a:t>Prévenir les risques</a:t>
            </a:r>
          </a:p>
          <a:p>
            <a:pPr marL="1257300" lvl="2" indent="-342900" eaLnBrk="0" hangingPunct="0">
              <a:spcBef>
                <a:spcPct val="50000"/>
              </a:spcBef>
              <a:buSzTx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61F5D"/>
                </a:solidFill>
              </a:rPr>
              <a:t>Mise en place contrôle de l’honorabilité</a:t>
            </a:r>
          </a:p>
          <a:p>
            <a:pPr marL="1257300" lvl="2" indent="-342900" eaLnBrk="0" hangingPunct="0">
              <a:spcBef>
                <a:spcPct val="50000"/>
              </a:spcBef>
              <a:buSzTx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61F5D"/>
                </a:solidFill>
              </a:rPr>
              <a:t>Communiquer / sensibiliser</a:t>
            </a:r>
          </a:p>
          <a:p>
            <a:pPr marL="1257300" lvl="2" indent="-342900" eaLnBrk="0" hangingPunct="0">
              <a:spcBef>
                <a:spcPct val="50000"/>
              </a:spcBef>
              <a:buSzTx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61F5D"/>
                </a:solidFill>
              </a:rPr>
              <a:t>Former nos éducateurs / dirigeants</a:t>
            </a:r>
          </a:p>
          <a:p>
            <a:pPr marL="800100" lvl="1" indent="-342900" eaLnBrk="0" hangingPunct="0">
              <a:spcBef>
                <a:spcPct val="50000"/>
              </a:spcBef>
              <a:buSzTx/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61F5D"/>
                </a:solidFill>
              </a:rPr>
              <a:t>Accompagner les victimes présumées</a:t>
            </a:r>
          </a:p>
          <a:p>
            <a:pPr marL="1257300" lvl="2" indent="-342900" eaLnBrk="0" hangingPunct="0">
              <a:spcBef>
                <a:spcPct val="50000"/>
              </a:spcBef>
              <a:buSzTx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61F5D"/>
                </a:solidFill>
              </a:rPr>
              <a:t>Couverture assurantielle FFVoile</a:t>
            </a:r>
          </a:p>
          <a:p>
            <a:pPr marL="1257300" lvl="2" indent="-342900" eaLnBrk="0" hangingPunct="0">
              <a:spcBef>
                <a:spcPct val="50000"/>
              </a:spcBef>
              <a:buSzTx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61F5D"/>
                </a:solidFill>
              </a:rPr>
              <a:t>Conventionnement associations spécialisées</a:t>
            </a:r>
          </a:p>
          <a:p>
            <a:pPr marL="1257300" lvl="2" indent="-342900" eaLnBrk="0" hangingPunct="0">
              <a:spcBef>
                <a:spcPct val="50000"/>
              </a:spcBef>
              <a:buSzTx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61F5D"/>
                </a:solidFill>
              </a:rPr>
              <a:t>Accompagnement psychologique</a:t>
            </a:r>
          </a:p>
          <a:p>
            <a:pPr marL="800100" lvl="1" indent="-342900" eaLnBrk="0" hangingPunct="0">
              <a:spcBef>
                <a:spcPct val="50000"/>
              </a:spcBef>
              <a:buSzTx/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61F5D"/>
                </a:solidFill>
              </a:rPr>
              <a:t>Sécuriser l’environnement</a:t>
            </a:r>
          </a:p>
          <a:p>
            <a:pPr marL="1257300" lvl="2" indent="-342900" eaLnBrk="0" hangingPunct="0">
              <a:spcBef>
                <a:spcPct val="50000"/>
              </a:spcBef>
              <a:buSzTx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61F5D"/>
                </a:solidFill>
              </a:rPr>
              <a:t>Cellule de signalement</a:t>
            </a:r>
          </a:p>
          <a:p>
            <a:pPr marL="1257300" lvl="2" indent="-342900" eaLnBrk="0" hangingPunct="0">
              <a:spcBef>
                <a:spcPct val="50000"/>
              </a:spcBef>
              <a:buSzTx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61F5D"/>
                </a:solidFill>
              </a:rPr>
              <a:t>Mise en place de procédures disciplinaires / mesures conservatoires</a:t>
            </a:r>
          </a:p>
          <a:p>
            <a:pPr marL="1257300" lvl="2" indent="-342900" eaLnBrk="0" hangingPunct="0">
              <a:spcBef>
                <a:spcPct val="50000"/>
              </a:spcBef>
              <a:buSzTx/>
              <a:buFont typeface="Arial" panose="020B0604020202020204" pitchFamily="34" charset="0"/>
              <a:buChar char="•"/>
            </a:pPr>
            <a:endParaRPr lang="fr-FR" sz="1800" b="1" dirty="0">
              <a:solidFill>
                <a:srgbClr val="061F5D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E42C89C-AEEC-F546-BDC1-2B00E221D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06" y="1454910"/>
            <a:ext cx="3746103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5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D41A2B-9407-47DC-B6AC-1C17B1AF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fédérale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3E835B0B-AFB8-40C5-8528-3D2B153B3888}"/>
              </a:ext>
            </a:extLst>
          </p:cNvPr>
          <p:cNvSpPr txBox="1">
            <a:spLocks noGrp="1"/>
          </p:cNvSpPr>
          <p:nvPr>
            <p:ph sz="quarter" idx="10"/>
          </p:nvPr>
        </p:nvSpPr>
        <p:spPr bwMode="auto">
          <a:xfrm>
            <a:off x="1135975" y="2350636"/>
            <a:ext cx="455661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  <a:buSzTx/>
            </a:pPr>
            <a:r>
              <a:rPr lang="fr-FR" sz="2000" b="1" dirty="0">
                <a:solidFill>
                  <a:srgbClr val="061F5D"/>
                </a:solidFill>
              </a:rPr>
              <a:t>Prévention : </a:t>
            </a:r>
          </a:p>
          <a:p>
            <a:pPr marL="342900" indent="-342900" eaLnBrk="0" hangingPunct="0">
              <a:spcBef>
                <a:spcPct val="50000"/>
              </a:spcBef>
              <a:buSzTx/>
              <a:buFontTx/>
              <a:buChar char="-"/>
            </a:pPr>
            <a:r>
              <a:rPr lang="fr-FR" sz="2000" dirty="0">
                <a:solidFill>
                  <a:srgbClr val="061F5D"/>
                </a:solidFill>
              </a:rPr>
              <a:t>Sensibiliser les acteurs</a:t>
            </a:r>
          </a:p>
          <a:p>
            <a:pPr marL="285750" indent="-285750" eaLnBrk="0" hangingPunct="0">
              <a:spcBef>
                <a:spcPct val="50000"/>
              </a:spcBef>
              <a:buSzTx/>
              <a:buFontTx/>
              <a:buChar char="-"/>
            </a:pPr>
            <a:r>
              <a:rPr lang="fr-FR" sz="2000" dirty="0">
                <a:solidFill>
                  <a:srgbClr val="061F5D"/>
                </a:solidFill>
              </a:rPr>
              <a:t>Prévenir les risques</a:t>
            </a:r>
          </a:p>
          <a:p>
            <a:pPr marL="285750" indent="-285750" eaLnBrk="0" hangingPunct="0">
              <a:spcBef>
                <a:spcPct val="50000"/>
              </a:spcBef>
              <a:buSzTx/>
              <a:buFontTx/>
              <a:buChar char="-"/>
            </a:pPr>
            <a:r>
              <a:rPr lang="fr-FR" sz="2000" dirty="0">
                <a:solidFill>
                  <a:srgbClr val="061F5D"/>
                </a:solidFill>
              </a:rPr>
              <a:t>Former les éducateurs et les encadrants (y compris les arbitres)</a:t>
            </a:r>
          </a:p>
          <a:p>
            <a:pPr marL="285750" indent="-285750" eaLnBrk="0" hangingPunct="0">
              <a:spcBef>
                <a:spcPct val="50000"/>
              </a:spcBef>
              <a:buSzTx/>
              <a:buFontTx/>
              <a:buChar char="-"/>
            </a:pPr>
            <a:r>
              <a:rPr lang="fr-FR" sz="2000" dirty="0">
                <a:solidFill>
                  <a:srgbClr val="061F5D"/>
                </a:solidFill>
              </a:rPr>
              <a:t>Changer les « habitudes »</a:t>
            </a:r>
            <a:endParaRPr lang="fr-FR" sz="1800" dirty="0">
              <a:solidFill>
                <a:srgbClr val="061F5D"/>
              </a:solidFill>
            </a:endParaRPr>
          </a:p>
        </p:txBody>
      </p:sp>
      <p:sp>
        <p:nvSpPr>
          <p:cNvPr id="9" name="Espace réservé du contenu 7">
            <a:extLst>
              <a:ext uri="{FF2B5EF4-FFF2-40B4-BE49-F238E27FC236}">
                <a16:creationId xmlns:a16="http://schemas.microsoft.com/office/drawing/2014/main" id="{85A01E18-B1A8-42BE-ACAC-EA8E9D468639}"/>
              </a:ext>
            </a:extLst>
          </p:cNvPr>
          <p:cNvSpPr txBox="1">
            <a:spLocks/>
          </p:cNvSpPr>
          <p:nvPr/>
        </p:nvSpPr>
        <p:spPr bwMode="auto">
          <a:xfrm>
            <a:off x="6388421" y="2240183"/>
            <a:ext cx="446783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SzPct val="80000"/>
              <a:buFont typeface="+mj-lt"/>
              <a:buNone/>
              <a:defRPr sz="2200">
                <a:solidFill>
                  <a:schemeClr val="tx2"/>
                </a:solidFill>
                <a:latin typeface="+mn-lt"/>
                <a:ea typeface="+mn-ea"/>
                <a:cs typeface="ＭＳ Ｐゴシック" charset="0"/>
              </a:defRPr>
            </a:lvl1pPr>
            <a:lvl2pPr marL="800100" indent="-342900" algn="l" rtl="0" eaLnBrk="1" fontAlgn="base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200" b="1">
                <a:solidFill>
                  <a:schemeClr val="tx2"/>
                </a:solidFill>
                <a:latin typeface="+mn-lt"/>
                <a:ea typeface="+mn-ea"/>
              </a:defRPr>
            </a:lvl2pPr>
            <a:lvl3pPr marL="1257300" indent="-342900" algn="l" rtl="0" eaLnBrk="1" fontAlgn="base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200" i="1">
                <a:solidFill>
                  <a:schemeClr val="tx2"/>
                </a:solidFill>
                <a:latin typeface="+mn-lt"/>
                <a:ea typeface="+mn-ea"/>
              </a:defRPr>
            </a:lvl3pPr>
            <a:lvl4pPr marL="1714500" indent="-342900" algn="l" rtl="0" eaLnBrk="1" fontAlgn="base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000" b="1">
                <a:solidFill>
                  <a:schemeClr val="tx2"/>
                </a:solidFill>
                <a:latin typeface="+mn-lt"/>
                <a:ea typeface="+mn-ea"/>
              </a:defRPr>
            </a:lvl4pPr>
            <a:lvl5pPr marL="1828800" indent="0" algn="l" rtl="0" eaLnBrk="1" fontAlgn="base" hangingPunct="1">
              <a:spcBef>
                <a:spcPts val="600"/>
              </a:spcBef>
              <a:spcAft>
                <a:spcPts val="600"/>
              </a:spcAft>
              <a:buFontTx/>
              <a:buNone/>
              <a:defRPr sz="1800" b="1" i="1">
                <a:solidFill>
                  <a:schemeClr val="tx2"/>
                </a:solidFill>
                <a:latin typeface="+mn-lt"/>
                <a:ea typeface="+mn-ea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0" hangingPunct="0">
              <a:spcBef>
                <a:spcPct val="50000"/>
              </a:spcBef>
              <a:buSzTx/>
            </a:pPr>
            <a:r>
              <a:rPr lang="fr-FR" sz="2000" b="1" kern="0" dirty="0">
                <a:solidFill>
                  <a:srgbClr val="061F5D"/>
                </a:solidFill>
              </a:rPr>
              <a:t>Recueil des signalements</a:t>
            </a:r>
          </a:p>
          <a:p>
            <a:pPr marL="342900" indent="-342900" eaLnBrk="0" hangingPunct="0">
              <a:spcBef>
                <a:spcPct val="50000"/>
              </a:spcBef>
              <a:buSzTx/>
              <a:buFontTx/>
              <a:buChar char="-"/>
            </a:pPr>
            <a:r>
              <a:rPr lang="fr-FR" sz="2000" kern="0" dirty="0">
                <a:solidFill>
                  <a:srgbClr val="061F5D"/>
                </a:solidFill>
              </a:rPr>
              <a:t>Accompagner les victimes</a:t>
            </a:r>
          </a:p>
          <a:p>
            <a:pPr marL="285750" indent="-285750" eaLnBrk="0" hangingPunct="0">
              <a:spcBef>
                <a:spcPct val="50000"/>
              </a:spcBef>
              <a:buSzTx/>
              <a:buFontTx/>
              <a:buChar char="-"/>
            </a:pPr>
            <a:r>
              <a:rPr lang="fr-FR" sz="2000" kern="0" dirty="0">
                <a:solidFill>
                  <a:srgbClr val="061F5D"/>
                </a:solidFill>
              </a:rPr>
              <a:t>Coordination avec le ministère des sports</a:t>
            </a:r>
          </a:p>
          <a:p>
            <a:pPr marL="285750" indent="-285750" eaLnBrk="0" hangingPunct="0">
              <a:spcBef>
                <a:spcPct val="50000"/>
              </a:spcBef>
              <a:buSzTx/>
              <a:buFontTx/>
              <a:buChar char="-"/>
            </a:pPr>
            <a:r>
              <a:rPr lang="fr-FR" sz="2000" kern="0" dirty="0">
                <a:solidFill>
                  <a:srgbClr val="061F5D"/>
                </a:solidFill>
              </a:rPr>
              <a:t>Sécurisation de l’environnement</a:t>
            </a:r>
          </a:p>
          <a:p>
            <a:pPr marL="285750" indent="-285750" eaLnBrk="0" hangingPunct="0">
              <a:spcBef>
                <a:spcPct val="50000"/>
              </a:spcBef>
              <a:buSzTx/>
              <a:buFontTx/>
              <a:buChar char="-"/>
            </a:pPr>
            <a:r>
              <a:rPr lang="fr-FR" sz="2000" kern="0" dirty="0">
                <a:solidFill>
                  <a:srgbClr val="061F5D"/>
                </a:solidFill>
              </a:rPr>
              <a:t>Ouverture de procédure disciplinaire si nécessaire</a:t>
            </a:r>
            <a:endParaRPr lang="fr-FR" sz="1800" dirty="0">
              <a:solidFill>
                <a:srgbClr val="061F5D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4940354-ED86-4F05-AEF4-E6E4D558ADBA}"/>
              </a:ext>
            </a:extLst>
          </p:cNvPr>
          <p:cNvSpPr/>
          <p:nvPr/>
        </p:nvSpPr>
        <p:spPr bwMode="auto">
          <a:xfrm>
            <a:off x="1005142" y="2233167"/>
            <a:ext cx="4687446" cy="3163586"/>
          </a:xfrm>
          <a:prstGeom prst="roundRect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1C3BE86-AF40-4470-BF11-CE2EF848FCC6}"/>
              </a:ext>
            </a:extLst>
          </p:cNvPr>
          <p:cNvSpPr/>
          <p:nvPr/>
        </p:nvSpPr>
        <p:spPr bwMode="auto">
          <a:xfrm>
            <a:off x="6237501" y="2163603"/>
            <a:ext cx="4906900" cy="3233150"/>
          </a:xfrm>
          <a:prstGeom prst="roundRect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73A0D52-5441-4480-B359-4CDD8D8FF670}"/>
              </a:ext>
            </a:extLst>
          </p:cNvPr>
          <p:cNvSpPr txBox="1"/>
          <p:nvPr/>
        </p:nvSpPr>
        <p:spPr bwMode="auto">
          <a:xfrm>
            <a:off x="1676400" y="1783976"/>
            <a:ext cx="5198859" cy="28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0" hangingPunct="0">
              <a:lnSpc>
                <a:spcPct val="40000"/>
              </a:lnSpc>
              <a:spcBef>
                <a:spcPct val="50000"/>
              </a:spcBef>
              <a:buSzTx/>
            </a:pPr>
            <a:r>
              <a:rPr lang="fr-FR" sz="2500" b="1" dirty="0">
                <a:solidFill>
                  <a:srgbClr val="061F5D"/>
                </a:solidFill>
              </a:rPr>
              <a:t>2 cellules  / 2 finalités différentes</a:t>
            </a:r>
          </a:p>
        </p:txBody>
      </p:sp>
    </p:spTree>
    <p:extLst>
      <p:ext uri="{BB962C8B-B14F-4D97-AF65-F5344CB8AC3E}">
        <p14:creationId xmlns:p14="http://schemas.microsoft.com/office/powerpoint/2010/main" val="264638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D41A2B-9407-47DC-B6AC-1C17B1AF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Rôle n°1 du club : Prévention 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3E835B0B-AFB8-40C5-8528-3D2B153B3888}"/>
              </a:ext>
            </a:extLst>
          </p:cNvPr>
          <p:cNvSpPr txBox="1">
            <a:spLocks noGrp="1"/>
          </p:cNvSpPr>
          <p:nvPr>
            <p:ph sz="quarter" idx="10"/>
          </p:nvPr>
        </p:nvSpPr>
        <p:spPr bwMode="auto">
          <a:xfrm>
            <a:off x="987004" y="1734155"/>
            <a:ext cx="4338032" cy="34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  <a:buSzTx/>
            </a:pPr>
            <a:r>
              <a:rPr lang="fr-FR" sz="2000" dirty="0">
                <a:solidFill>
                  <a:srgbClr val="061F5D"/>
                </a:solidFill>
              </a:rPr>
              <a:t>A mettre en place </a:t>
            </a:r>
          </a:p>
          <a:p>
            <a:pPr marL="342900" indent="-342900" eaLnBrk="0" hangingPunct="0">
              <a:spcBef>
                <a:spcPct val="50000"/>
              </a:spcBef>
              <a:buSzTx/>
              <a:buFontTx/>
              <a:buChar char="-"/>
            </a:pPr>
            <a:r>
              <a:rPr lang="fr-FR" sz="2000" dirty="0">
                <a:solidFill>
                  <a:srgbClr val="061F5D"/>
                </a:solidFill>
                <a:hlinkClick r:id="rId2"/>
              </a:rPr>
              <a:t>Contrôle d’honorabilité</a:t>
            </a:r>
            <a:endParaRPr lang="fr-FR" sz="2000" dirty="0">
              <a:solidFill>
                <a:srgbClr val="061F5D"/>
              </a:solidFill>
            </a:endParaRPr>
          </a:p>
          <a:p>
            <a:pPr marL="342900" indent="-342900" eaLnBrk="0" hangingPunct="0">
              <a:spcBef>
                <a:spcPct val="50000"/>
              </a:spcBef>
              <a:buSzTx/>
              <a:buFontTx/>
              <a:buChar char="-"/>
            </a:pPr>
            <a:r>
              <a:rPr lang="fr-FR" sz="2000" dirty="0">
                <a:solidFill>
                  <a:srgbClr val="061F5D"/>
                </a:solidFill>
                <a:hlinkClick r:id="rId3"/>
              </a:rPr>
              <a:t>Mise en application de la charte bonne conduite</a:t>
            </a:r>
            <a:endParaRPr lang="fr-FR" sz="2000" dirty="0">
              <a:solidFill>
                <a:srgbClr val="061F5D"/>
              </a:solidFill>
            </a:endParaRPr>
          </a:p>
          <a:p>
            <a:pPr marL="342900" indent="-342900" eaLnBrk="0" hangingPunct="0">
              <a:spcBef>
                <a:spcPct val="50000"/>
              </a:spcBef>
              <a:buSzTx/>
              <a:buFontTx/>
              <a:buChar char="-"/>
            </a:pPr>
            <a:r>
              <a:rPr lang="fr-FR" sz="2000" dirty="0">
                <a:solidFill>
                  <a:srgbClr val="061F5D"/>
                </a:solidFill>
              </a:rPr>
              <a:t>Sensibilisation des adhérents</a:t>
            </a:r>
          </a:p>
          <a:p>
            <a:pPr marL="342900" indent="-342900" eaLnBrk="0" hangingPunct="0">
              <a:spcBef>
                <a:spcPct val="50000"/>
              </a:spcBef>
              <a:buSzTx/>
              <a:buFontTx/>
              <a:buChar char="-"/>
            </a:pPr>
            <a:r>
              <a:rPr lang="fr-FR" sz="2000" dirty="0">
                <a:solidFill>
                  <a:srgbClr val="061F5D"/>
                </a:solidFill>
              </a:rPr>
              <a:t>Former les éducateurs</a:t>
            </a:r>
          </a:p>
          <a:p>
            <a:pPr marL="342900" indent="-342900" eaLnBrk="0" hangingPunct="0">
              <a:spcBef>
                <a:spcPct val="50000"/>
              </a:spcBef>
              <a:buSzTx/>
              <a:buFontTx/>
              <a:buChar char="-"/>
            </a:pPr>
            <a:r>
              <a:rPr lang="fr-FR" sz="2000" dirty="0">
                <a:solidFill>
                  <a:srgbClr val="061F5D"/>
                </a:solidFill>
              </a:rPr>
              <a:t>Se préparer à accueillir la parole</a:t>
            </a:r>
          </a:p>
        </p:txBody>
      </p:sp>
      <p:sp>
        <p:nvSpPr>
          <p:cNvPr id="9" name="Espace réservé du contenu 7">
            <a:extLst>
              <a:ext uri="{FF2B5EF4-FFF2-40B4-BE49-F238E27FC236}">
                <a16:creationId xmlns:a16="http://schemas.microsoft.com/office/drawing/2014/main" id="{85A01E18-B1A8-42BE-ACAC-EA8E9D468639}"/>
              </a:ext>
            </a:extLst>
          </p:cNvPr>
          <p:cNvSpPr txBox="1">
            <a:spLocks/>
          </p:cNvSpPr>
          <p:nvPr/>
        </p:nvSpPr>
        <p:spPr bwMode="auto">
          <a:xfrm>
            <a:off x="6315531" y="1888044"/>
            <a:ext cx="4467838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ts val="600"/>
              </a:spcAft>
              <a:buSzPct val="80000"/>
              <a:buFont typeface="+mj-lt"/>
              <a:buNone/>
              <a:defRPr sz="2200">
                <a:solidFill>
                  <a:schemeClr val="tx2"/>
                </a:solidFill>
                <a:latin typeface="+mn-lt"/>
                <a:ea typeface="+mn-ea"/>
                <a:cs typeface="ＭＳ Ｐゴシック" charset="0"/>
              </a:defRPr>
            </a:lvl1pPr>
            <a:lvl2pPr marL="800100" indent="-342900" algn="l" rtl="0" eaLnBrk="1" fontAlgn="base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200" b="1">
                <a:solidFill>
                  <a:schemeClr val="tx2"/>
                </a:solidFill>
                <a:latin typeface="+mn-lt"/>
                <a:ea typeface="+mn-ea"/>
              </a:defRPr>
            </a:lvl2pPr>
            <a:lvl3pPr marL="1257300" indent="-342900" algn="l" rtl="0" eaLnBrk="1" fontAlgn="base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5"/>
              </a:buBlip>
              <a:defRPr sz="2200" i="1">
                <a:solidFill>
                  <a:schemeClr val="tx2"/>
                </a:solidFill>
                <a:latin typeface="+mn-lt"/>
                <a:ea typeface="+mn-ea"/>
              </a:defRPr>
            </a:lvl3pPr>
            <a:lvl4pPr marL="1714500" indent="-342900" algn="l" rtl="0" eaLnBrk="1" fontAlgn="base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6"/>
              </a:buBlip>
              <a:defRPr sz="2000" b="1">
                <a:solidFill>
                  <a:schemeClr val="tx2"/>
                </a:solidFill>
                <a:latin typeface="+mn-lt"/>
                <a:ea typeface="+mn-ea"/>
              </a:defRPr>
            </a:lvl4pPr>
            <a:lvl5pPr marL="1828800" indent="0" algn="l" rtl="0" eaLnBrk="1" fontAlgn="base" hangingPunct="1">
              <a:spcBef>
                <a:spcPts val="600"/>
              </a:spcBef>
              <a:spcAft>
                <a:spcPts val="600"/>
              </a:spcAft>
              <a:buFontTx/>
              <a:buNone/>
              <a:defRPr sz="1800" b="1" i="1">
                <a:solidFill>
                  <a:schemeClr val="tx2"/>
                </a:solidFill>
                <a:latin typeface="+mn-lt"/>
                <a:ea typeface="+mn-ea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0" hangingPunct="0">
              <a:spcBef>
                <a:spcPct val="50000"/>
              </a:spcBef>
              <a:buSzTx/>
            </a:pPr>
            <a:r>
              <a:rPr lang="fr-FR" sz="2000" kern="0" dirty="0">
                <a:solidFill>
                  <a:srgbClr val="061F5D"/>
                </a:solidFill>
              </a:rPr>
              <a:t>Bonnes pratiques</a:t>
            </a:r>
          </a:p>
          <a:p>
            <a:pPr marL="342900" indent="-342900" eaLnBrk="0" hangingPunct="0">
              <a:spcBef>
                <a:spcPct val="50000"/>
              </a:spcBef>
              <a:buSzTx/>
              <a:buFontTx/>
              <a:buChar char="-"/>
            </a:pPr>
            <a:r>
              <a:rPr lang="fr-FR" sz="2000" kern="0" dirty="0">
                <a:solidFill>
                  <a:srgbClr val="061F5D"/>
                </a:solidFill>
              </a:rPr>
              <a:t>S’entourer</a:t>
            </a:r>
          </a:p>
          <a:p>
            <a:pPr marL="342900" indent="-342900" eaLnBrk="0" hangingPunct="0">
              <a:spcBef>
                <a:spcPct val="50000"/>
              </a:spcBef>
              <a:buSzTx/>
              <a:buFontTx/>
              <a:buChar char="-"/>
            </a:pPr>
            <a:r>
              <a:rPr lang="fr-FR" sz="2000" kern="0" dirty="0">
                <a:solidFill>
                  <a:srgbClr val="061F5D"/>
                </a:solidFill>
              </a:rPr>
              <a:t>Travailler en équipe</a:t>
            </a:r>
          </a:p>
          <a:p>
            <a:pPr marL="285750" indent="-285750" eaLnBrk="0" hangingPunct="0">
              <a:spcBef>
                <a:spcPct val="50000"/>
              </a:spcBef>
              <a:buSzTx/>
              <a:buFontTx/>
              <a:buChar char="-"/>
            </a:pPr>
            <a:r>
              <a:rPr lang="fr-FR" sz="2000" kern="0" dirty="0">
                <a:solidFill>
                  <a:srgbClr val="061F5D"/>
                </a:solidFill>
              </a:rPr>
              <a:t>Porter un projet de club</a:t>
            </a:r>
          </a:p>
          <a:p>
            <a:pPr marL="285750" indent="-285750" eaLnBrk="0" hangingPunct="0">
              <a:spcBef>
                <a:spcPct val="50000"/>
              </a:spcBef>
              <a:buSzTx/>
              <a:buFontTx/>
              <a:buChar char="-"/>
            </a:pPr>
            <a:r>
              <a:rPr lang="fr-FR" sz="2000" kern="0" dirty="0">
                <a:solidFill>
                  <a:srgbClr val="061F5D"/>
                </a:solidFill>
              </a:rPr>
              <a:t>Ne pas laisser place à la dérive</a:t>
            </a:r>
          </a:p>
          <a:p>
            <a:pPr marL="285750" indent="-285750" eaLnBrk="0" hangingPunct="0">
              <a:spcBef>
                <a:spcPct val="50000"/>
              </a:spcBef>
              <a:buSzTx/>
              <a:buFontTx/>
              <a:buChar char="-"/>
            </a:pPr>
            <a:r>
              <a:rPr lang="fr-FR" sz="2000" kern="0" dirty="0">
                <a:solidFill>
                  <a:srgbClr val="061F5D"/>
                </a:solidFill>
              </a:rPr>
              <a:t>Afficher les adresses de signalement (obligatoire)</a:t>
            </a:r>
          </a:p>
          <a:p>
            <a:pPr marL="285750" indent="-285750" eaLnBrk="0" hangingPunct="0">
              <a:spcBef>
                <a:spcPct val="50000"/>
              </a:spcBef>
              <a:buSzTx/>
              <a:buFontTx/>
              <a:buChar char="-"/>
            </a:pPr>
            <a:endParaRPr lang="fr-FR" sz="1800" dirty="0">
              <a:solidFill>
                <a:srgbClr val="061F5D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4940354-ED86-4F05-AEF4-E6E4D558ADBA}"/>
              </a:ext>
            </a:extLst>
          </p:cNvPr>
          <p:cNvSpPr/>
          <p:nvPr/>
        </p:nvSpPr>
        <p:spPr bwMode="auto">
          <a:xfrm>
            <a:off x="641967" y="1619382"/>
            <a:ext cx="4866740" cy="3759442"/>
          </a:xfrm>
          <a:prstGeom prst="roundRect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1C3BE86-AF40-4470-BF11-CE2EF848FCC6}"/>
              </a:ext>
            </a:extLst>
          </p:cNvPr>
          <p:cNvSpPr/>
          <p:nvPr/>
        </p:nvSpPr>
        <p:spPr bwMode="auto">
          <a:xfrm>
            <a:off x="6096000" y="1696970"/>
            <a:ext cx="5289176" cy="3759442"/>
          </a:xfrm>
          <a:prstGeom prst="roundRect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6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3D7CA8-7230-4E24-90E9-8B2D8656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 former, S’informer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C693F3-D340-4600-8287-A68E023463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8764" y="1376772"/>
            <a:ext cx="11055027" cy="4104456"/>
          </a:xfrm>
        </p:spPr>
        <p:txBody>
          <a:bodyPr/>
          <a:lstStyle/>
          <a:p>
            <a:r>
              <a:rPr lang="fr-FR" dirty="0"/>
              <a:t>Site FFVoile prévention des violences : </a:t>
            </a:r>
            <a:r>
              <a:rPr lang="fr-FR" dirty="0">
                <a:hlinkClick r:id="rId2"/>
              </a:rPr>
              <a:t>https://www.ffvoile.fr/ffv/web/services/prevention.asp</a:t>
            </a:r>
            <a:endParaRPr lang="fr-FR" dirty="0"/>
          </a:p>
          <a:p>
            <a:pPr marL="342900" indent="-342900">
              <a:buFontTx/>
              <a:buChar char="-"/>
            </a:pPr>
            <a:r>
              <a:rPr lang="fr-FR" dirty="0"/>
              <a:t>Des outils</a:t>
            </a:r>
          </a:p>
          <a:p>
            <a:pPr marL="1143000"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b="0" dirty="0"/>
              <a:t>Affiches</a:t>
            </a:r>
          </a:p>
          <a:p>
            <a:pPr marL="1143000"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b="0" dirty="0"/>
              <a:t>Livret de la campagne « ça commence par des mots »</a:t>
            </a:r>
          </a:p>
          <a:p>
            <a:pPr marL="1143000"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b="0" dirty="0"/>
              <a:t>Vademecum du ministère des sports</a:t>
            </a:r>
          </a:p>
          <a:p>
            <a:pPr marL="1143000"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b="0" dirty="0"/>
              <a:t>Les infos utiles pour s’entourer</a:t>
            </a:r>
          </a:p>
          <a:p>
            <a:pPr marL="342900" indent="-342900">
              <a:buFontTx/>
              <a:buChar char="-"/>
            </a:pPr>
            <a:r>
              <a:rPr lang="fr-FR" dirty="0"/>
              <a:t>Des modules de sensibilisation</a:t>
            </a:r>
          </a:p>
          <a:p>
            <a:pPr marL="1143000"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b="0" dirty="0"/>
              <a:t>Ministère des sports</a:t>
            </a:r>
          </a:p>
          <a:p>
            <a:pPr marL="1143000"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b="0" dirty="0"/>
              <a:t>Ligue Normandie de Voile</a:t>
            </a:r>
          </a:p>
          <a:p>
            <a:pPr marL="342900" indent="-342900">
              <a:buFontTx/>
              <a:buChar char="-"/>
            </a:pPr>
            <a:r>
              <a:rPr lang="fr-FR" dirty="0"/>
              <a:t>Des documentaires et de la documentation pour aller plus loin</a:t>
            </a:r>
          </a:p>
        </p:txBody>
      </p:sp>
    </p:spTree>
    <p:extLst>
      <p:ext uri="{BB962C8B-B14F-4D97-AF65-F5344CB8AC3E}">
        <p14:creationId xmlns:p14="http://schemas.microsoft.com/office/powerpoint/2010/main" val="388507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C61BFE-47B8-4FB6-9B0E-E01CD29CC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 commence « souvent » par des mots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CAD386-9D31-43C1-8667-D12EDCDF8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4419" y="1700808"/>
            <a:ext cx="4575110" cy="431451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r-FR" dirty="0"/>
              <a:t>Les mots ont un sens,</a:t>
            </a:r>
          </a:p>
          <a:p>
            <a:pPr marL="342900" indent="-342900">
              <a:buFontTx/>
              <a:buChar char="-"/>
            </a:pPr>
            <a:r>
              <a:rPr lang="fr-FR" dirty="0"/>
              <a:t>On ne se rend pas « toujours » compte de ce que l’autre ressent</a:t>
            </a:r>
          </a:p>
          <a:p>
            <a:pPr marL="342900" indent="-342900">
              <a:buFontTx/>
              <a:buChar char="-"/>
            </a:pPr>
            <a:r>
              <a:rPr lang="fr-FR" dirty="0"/>
              <a:t>N’acceptons pas de propos déplacés, même pour rire</a:t>
            </a:r>
          </a:p>
          <a:p>
            <a:pPr marL="342900" indent="-342900">
              <a:buFontTx/>
              <a:buChar char="-"/>
            </a:pPr>
            <a:r>
              <a:rPr lang="fr-FR" dirty="0"/>
              <a:t>Changeons les habitudes par une simple intervention</a:t>
            </a:r>
          </a:p>
          <a:p>
            <a:pPr marL="342900" indent="-342900">
              <a:buFontTx/>
              <a:buChar char="-"/>
            </a:pPr>
            <a:r>
              <a:rPr lang="fr-FR" dirty="0"/>
              <a:t>Prenons soin les uns des autres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1FEBF2D-648C-47A4-9DBA-F0289C2E6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1" y="1477894"/>
            <a:ext cx="3393502" cy="483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6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D41A2B-9407-47DC-B6AC-1C17B1AF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en place du </a:t>
            </a:r>
            <a:r>
              <a:rPr lang="fr-FR" dirty="0">
                <a:hlinkClick r:id="rId2"/>
              </a:rPr>
              <a:t>contrôle d’honorabilité </a:t>
            </a:r>
            <a:r>
              <a:rPr lang="fr-FR" dirty="0"/>
              <a:t>: 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529F942-336A-4800-9913-9F98C83AB21F}"/>
              </a:ext>
            </a:extLst>
          </p:cNvPr>
          <p:cNvSpPr/>
          <p:nvPr/>
        </p:nvSpPr>
        <p:spPr bwMode="auto">
          <a:xfrm>
            <a:off x="411762" y="1552518"/>
            <a:ext cx="4447592" cy="1377956"/>
          </a:xfrm>
          <a:prstGeom prst="round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Votre rôle : S’assurer que l’ensemble des informations d’état civil des personnes soumises au contrôle d’honorabilité soient saisies et reconnues par le Ministère des Sports</a:t>
            </a:r>
          </a:p>
        </p:txBody>
      </p:sp>
      <p:pic>
        <p:nvPicPr>
          <p:cNvPr id="3" name="Image 2">
            <a:hlinkClick r:id="rId3"/>
            <a:extLst>
              <a:ext uri="{FF2B5EF4-FFF2-40B4-BE49-F238E27FC236}">
                <a16:creationId xmlns:a16="http://schemas.microsoft.com/office/drawing/2014/main" id="{B726652F-42A7-4C0D-A53D-E16C21A35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613" y="3286240"/>
            <a:ext cx="3456900" cy="2847281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B79BBA9-C288-4D60-81B4-24B7948AC9CB}"/>
              </a:ext>
            </a:extLst>
          </p:cNvPr>
          <p:cNvSpPr/>
          <p:nvPr/>
        </p:nvSpPr>
        <p:spPr bwMode="auto">
          <a:xfrm>
            <a:off x="6622740" y="1959344"/>
            <a:ext cx="3157371" cy="730067"/>
          </a:xfrm>
          <a:prstGeom prst="round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Situation au </a:t>
            </a:r>
            <a:r>
              <a:rPr lang="fr-FR" sz="1600" dirty="0">
                <a:solidFill>
                  <a:srgbClr val="002060"/>
                </a:solidFill>
                <a:latin typeface="Arial" charset="0"/>
                <a:ea typeface="ＭＳ Ｐゴシック" charset="0"/>
                <a:cs typeface="ＭＳ Ｐゴシック" charset="0"/>
              </a:rPr>
              <a:t>08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/04/2025</a:t>
            </a:r>
          </a:p>
          <a:p>
            <a:pPr marL="419100" marR="0" indent="-4191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r>
              <a:rPr lang="fr-FR" sz="1600" dirty="0">
                <a:solidFill>
                  <a:srgbClr val="002060"/>
                </a:solidFill>
                <a:latin typeface="Arial" charset="0"/>
                <a:ea typeface="ＭＳ Ｐゴシック" charset="0"/>
                <a:cs typeface="ＭＳ Ｐゴシック" charset="0"/>
              </a:rPr>
              <a:t>Cf : Espace Club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B5D7CE-6E18-4DD3-9CCB-9EC554FBB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2178" y="3064460"/>
            <a:ext cx="6378493" cy="28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15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61D910-8414-48C0-9B74-BC9E3A3E2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Signalements : Accompagnement FFVoile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7FE1EF-187F-4C49-AC3F-61AFB5A65C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288431"/>
            <a:ext cx="10944191" cy="410445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r-FR" dirty="0"/>
              <a:t>Accueil de la parole par la cellule de recueil de signalement et si besoin, une psychologue ;</a:t>
            </a:r>
          </a:p>
          <a:p>
            <a:pPr marL="342900" indent="-342900">
              <a:buFontTx/>
              <a:buChar char="-"/>
            </a:pPr>
            <a:r>
              <a:rPr lang="fr-FR" dirty="0"/>
              <a:t>Couverture assurantielle FFVoile des victimes (prise en charge des frais d’accompagnement psychologique et juridique)</a:t>
            </a:r>
          </a:p>
          <a:p>
            <a:pPr marL="342900" indent="-342900">
              <a:buFontTx/>
              <a:buChar char="-"/>
            </a:pPr>
            <a:r>
              <a:rPr lang="fr-FR" dirty="0"/>
              <a:t>Sécurisation de l’environnement</a:t>
            </a:r>
          </a:p>
          <a:p>
            <a:pPr marL="1143000"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b="0" dirty="0"/>
              <a:t>Mise en place de mesures conservatoires</a:t>
            </a:r>
          </a:p>
          <a:p>
            <a:pPr marL="1143000"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b="0" dirty="0"/>
              <a:t>Ouverture de procédure disciplinaire</a:t>
            </a:r>
          </a:p>
          <a:p>
            <a:pPr marL="1143000"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b="0" dirty="0"/>
              <a:t>Coordination avec le Ministère des Sports</a:t>
            </a:r>
          </a:p>
          <a:p>
            <a:pPr marL="342900" indent="-342900">
              <a:buFontTx/>
              <a:buChar char="-"/>
            </a:pPr>
            <a:r>
              <a:rPr lang="fr-FR" dirty="0"/>
              <a:t>Sollicitation de l’association partenaire « Colosse aux pieds d’argile »</a:t>
            </a:r>
          </a:p>
          <a:p>
            <a:endParaRPr lang="fr-FR" dirty="0"/>
          </a:p>
          <a:p>
            <a:r>
              <a:rPr lang="fr-FR" sz="2000" dirty="0">
                <a:solidFill>
                  <a:srgbClr val="061F5D"/>
                </a:solidFill>
              </a:rPr>
              <a:t>Remarque : La FFVoile n’a pas vocation à démêler les problèmes relationnels interpersonnels </a:t>
            </a:r>
          </a:p>
          <a:p>
            <a:pPr marL="342900" indent="-342900">
              <a:buFontTx/>
              <a:buChar char="-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815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3BC1F3-78A6-4115-8639-821540521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cas de constat de violence, qui contacter 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25C396F-6BEB-4020-838B-A7C140BCAB0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0" y="1313293"/>
            <a:ext cx="11912870" cy="399486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6C139D2-4549-4CBD-B564-ABD5711D5422}"/>
              </a:ext>
            </a:extLst>
          </p:cNvPr>
          <p:cNvSpPr txBox="1"/>
          <p:nvPr/>
        </p:nvSpPr>
        <p:spPr bwMode="auto">
          <a:xfrm>
            <a:off x="3756930" y="5824803"/>
            <a:ext cx="4678140" cy="28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0" hangingPunct="0">
              <a:lnSpc>
                <a:spcPct val="40000"/>
              </a:lnSpc>
              <a:spcBef>
                <a:spcPct val="50000"/>
              </a:spcBef>
              <a:buSzTx/>
            </a:pPr>
            <a:r>
              <a:rPr lang="fr-FR" sz="2500" b="1" dirty="0">
                <a:solidFill>
                  <a:srgbClr val="061F5D"/>
                </a:solidFill>
              </a:rPr>
              <a:t>Signal-sports@sports.gouv.fr</a:t>
            </a:r>
          </a:p>
        </p:txBody>
      </p:sp>
    </p:spTree>
    <p:extLst>
      <p:ext uri="{BB962C8B-B14F-4D97-AF65-F5344CB8AC3E}">
        <p14:creationId xmlns:p14="http://schemas.microsoft.com/office/powerpoint/2010/main" val="613825406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_FFVoile_2014">
  <a:themeElements>
    <a:clrScheme name="Personnalisé 1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C00000"/>
      </a:hlink>
      <a:folHlink>
        <a:srgbClr val="7030A0"/>
      </a:folHlink>
    </a:clrScheme>
    <a:fontScheme name="Bande vertical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19100" marR="0" indent="-4191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19100" marR="0" indent="-4191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eaLnBrk="0" hangingPunct="0">
          <a:lnSpc>
            <a:spcPct val="40000"/>
          </a:lnSpc>
          <a:spcBef>
            <a:spcPct val="50000"/>
          </a:spcBef>
          <a:buSzTx/>
          <a:defRPr sz="2500" b="1" dirty="0" smtClean="0">
            <a:solidFill>
              <a:srgbClr val="061F5D"/>
            </a:solidFill>
          </a:defRPr>
        </a:defPPr>
      </a:lstStyle>
    </a:txDef>
  </a:objectDefaults>
  <a:extraClrSchemeLst>
    <a:extraClrScheme>
      <a:clrScheme name="Bande vertical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nde vertical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de vertica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de vertical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de vertical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de vertical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́sentation FFVoile 2023" id="{E499515F-34EE-214D-8A68-1A7EA53CEB55}" vid="{C595A450-6613-FD4E-AAD9-AFC1D2436FF3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Présentation_FFVoile_2014</Template>
  <TotalTime>12395</TotalTime>
  <Words>471</Words>
  <Application>Microsoft Office PowerPoint</Application>
  <PresentationFormat>Grand écran</PresentationFormat>
  <Paragraphs>78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ＭＳ Ｐゴシック</vt:lpstr>
      <vt:lpstr>American Typewriter Condensed</vt:lpstr>
      <vt:lpstr>Arial</vt:lpstr>
      <vt:lpstr>Times New Roman</vt:lpstr>
      <vt:lpstr>Présentation_FFVoile_2014</vt:lpstr>
      <vt:lpstr>Prévention des violences dans le sport</vt:lpstr>
      <vt:lpstr>Plan de prévention FFVoile</vt:lpstr>
      <vt:lpstr>Organisation fédérale</vt:lpstr>
      <vt:lpstr>Rôle n°1 du club : Prévention </vt:lpstr>
      <vt:lpstr>Se former, S’informer</vt:lpstr>
      <vt:lpstr>Ca commence « souvent » par des mots</vt:lpstr>
      <vt:lpstr>Mise en place du contrôle d’honorabilité : </vt:lpstr>
      <vt:lpstr>Signalements : Accompagnement FFVoile</vt:lpstr>
      <vt:lpstr>En cas de constat de violence, qui contacter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Webinaires mauvaises conduite, prévention et lutte contre les violences</dc:title>
  <dc:creator>Bernard Porte</dc:creator>
  <cp:keywords>FFVoile</cp:keywords>
  <cp:lastModifiedBy>Baptiste MEYER</cp:lastModifiedBy>
  <cp:revision>82</cp:revision>
  <cp:lastPrinted>2024-01-19T14:21:32Z</cp:lastPrinted>
  <dcterms:created xsi:type="dcterms:W3CDTF">2023-09-22T09:50:22Z</dcterms:created>
  <dcterms:modified xsi:type="dcterms:W3CDTF">2025-04-10T10:28:14Z</dcterms:modified>
</cp:coreProperties>
</file>