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2"/>
  </p:notesMasterIdLst>
  <p:handoutMasterIdLst>
    <p:handoutMasterId r:id="rId33"/>
  </p:handoutMasterIdLst>
  <p:sldIdLst>
    <p:sldId id="259" r:id="rId2"/>
    <p:sldId id="329" r:id="rId3"/>
    <p:sldId id="285" r:id="rId4"/>
    <p:sldId id="281" r:id="rId5"/>
    <p:sldId id="282" r:id="rId6"/>
    <p:sldId id="304" r:id="rId7"/>
    <p:sldId id="320" r:id="rId8"/>
    <p:sldId id="337" r:id="rId9"/>
    <p:sldId id="321" r:id="rId10"/>
    <p:sldId id="344" r:id="rId11"/>
    <p:sldId id="338" r:id="rId12"/>
    <p:sldId id="296" r:id="rId13"/>
    <p:sldId id="299" r:id="rId14"/>
    <p:sldId id="318" r:id="rId15"/>
    <p:sldId id="323" r:id="rId16"/>
    <p:sldId id="330" r:id="rId17"/>
    <p:sldId id="341" r:id="rId18"/>
    <p:sldId id="339" r:id="rId19"/>
    <p:sldId id="303" r:id="rId20"/>
    <p:sldId id="334" r:id="rId21"/>
    <p:sldId id="307" r:id="rId22"/>
    <p:sldId id="336" r:id="rId23"/>
    <p:sldId id="340" r:id="rId24"/>
    <p:sldId id="297" r:id="rId25"/>
    <p:sldId id="302" r:id="rId26"/>
    <p:sldId id="342" r:id="rId27"/>
    <p:sldId id="333" r:id="rId28"/>
    <p:sldId id="331" r:id="rId29"/>
    <p:sldId id="308" r:id="rId30"/>
    <p:sldId id="301" r:id="rId31"/>
  </p:sldIdLst>
  <p:sldSz cx="12192000" cy="6858000"/>
  <p:notesSz cx="6858000" cy="9144000"/>
  <p:defaultTextStyle>
    <a:defPPr>
      <a:defRPr lang="fr-FR"/>
    </a:defPPr>
    <a:lvl1pPr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1pPr>
    <a:lvl2pPr marL="4572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2pPr>
    <a:lvl3pPr marL="9144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3pPr>
    <a:lvl4pPr marL="13716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4pPr>
    <a:lvl5pPr marL="18288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0878A"/>
    <a:srgbClr val="A0C2D0"/>
    <a:srgbClr val="A0C2FF"/>
    <a:srgbClr val="316E99"/>
    <a:srgbClr val="72B633"/>
    <a:srgbClr val="011A3C"/>
    <a:srgbClr val="061F5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63" d="100"/>
          <a:sy n="63" d="100"/>
        </p:scale>
        <p:origin x="64" y="1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3120"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eaLnBrk="0" hangingPunct="0">
              <a:spcBef>
                <a:spcPct val="0"/>
              </a:spcBef>
              <a:buSzTx/>
              <a:defRPr sz="1200">
                <a:latin typeface="American Typewriter Condensed" charset="0"/>
                <a:ea typeface="ＭＳ Ｐゴシック" charset="0"/>
                <a:cs typeface="ＭＳ Ｐゴシック" charset="0"/>
              </a:defRPr>
            </a:lvl1pPr>
          </a:lstStyle>
          <a:p>
            <a:pPr>
              <a:defRPr/>
            </a:pPr>
            <a:endParaRPr lang="fr-FR"/>
          </a:p>
        </p:txBody>
      </p:sp>
      <p:sp>
        <p:nvSpPr>
          <p:cNvPr id="9219"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r" eaLnBrk="0" hangingPunct="0">
              <a:spcBef>
                <a:spcPct val="0"/>
              </a:spcBef>
              <a:buSzTx/>
              <a:defRPr sz="1200">
                <a:latin typeface="American Typewriter Condensed" charset="0"/>
                <a:ea typeface="ＭＳ Ｐゴシック" charset="0"/>
                <a:cs typeface="ＭＳ Ｐゴシック" charset="0"/>
              </a:defRPr>
            </a:lvl1pPr>
          </a:lstStyle>
          <a:p>
            <a:pPr>
              <a:defRPr/>
            </a:pPr>
            <a:endParaRPr lang="fr-FR"/>
          </a:p>
        </p:txBody>
      </p:sp>
      <p:sp>
        <p:nvSpPr>
          <p:cNvPr id="9220"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eaLnBrk="0" hangingPunct="0">
              <a:spcBef>
                <a:spcPct val="0"/>
              </a:spcBef>
              <a:buSzTx/>
              <a:defRPr sz="1200">
                <a:latin typeface="American Typewriter Condensed" charset="0"/>
                <a:ea typeface="ＭＳ Ｐゴシック" charset="0"/>
                <a:cs typeface="ＭＳ Ｐゴシック" charset="0"/>
              </a:defRPr>
            </a:lvl1pPr>
          </a:lstStyle>
          <a:p>
            <a:pPr>
              <a:defRPr/>
            </a:pPr>
            <a:endParaRPr lang="fr-FR"/>
          </a:p>
        </p:txBody>
      </p:sp>
      <p:sp>
        <p:nvSpPr>
          <p:cNvPr id="9221"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r" eaLnBrk="0" hangingPunct="0">
              <a:spcBef>
                <a:spcPct val="0"/>
              </a:spcBef>
              <a:buSzTx/>
              <a:defRPr sz="1200">
                <a:latin typeface="American Typewriter Condensed" charset="0"/>
              </a:defRPr>
            </a:lvl1pPr>
          </a:lstStyle>
          <a:p>
            <a:pPr>
              <a:defRPr/>
            </a:pPr>
            <a:fld id="{B9B2C493-1B41-4650-ACF3-2D09B9CDB3F3}" type="slidenum">
              <a:rPr lang="fr-FR"/>
              <a:pPr>
                <a:defRPr/>
              </a:pPr>
              <a:t>‹N°›</a:t>
            </a:fld>
            <a:endParaRPr lang="fr-FR"/>
          </a:p>
        </p:txBody>
      </p:sp>
    </p:spTree>
    <p:extLst>
      <p:ext uri="{BB962C8B-B14F-4D97-AF65-F5344CB8AC3E}">
        <p14:creationId xmlns:p14="http://schemas.microsoft.com/office/powerpoint/2010/main" val="2304978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eaLnBrk="0" hangingPunct="0">
              <a:spcBef>
                <a:spcPct val="0"/>
              </a:spcBef>
              <a:buSzTx/>
              <a:defRPr sz="1200">
                <a:latin typeface="American Typewriter Condensed" charset="0"/>
                <a:ea typeface="ＭＳ Ｐゴシック" charset="0"/>
                <a:cs typeface="ＭＳ Ｐゴシック" charset="0"/>
              </a:defRPr>
            </a:lvl1pPr>
          </a:lstStyle>
          <a:p>
            <a:pPr>
              <a:defRPr/>
            </a:pPr>
            <a:endParaRPr lang="fr-FR"/>
          </a:p>
        </p:txBody>
      </p:sp>
      <p:sp>
        <p:nvSpPr>
          <p:cNvPr id="1126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r" eaLnBrk="0" hangingPunct="0">
              <a:spcBef>
                <a:spcPct val="0"/>
              </a:spcBef>
              <a:buSzTx/>
              <a:defRPr sz="1200">
                <a:latin typeface="American Typewriter Condensed" charset="0"/>
                <a:ea typeface="ＭＳ Ｐゴシック" charset="0"/>
                <a:cs typeface="ＭＳ Ｐゴシック" charset="0"/>
              </a:defRPr>
            </a:lvl1pPr>
          </a:lstStyle>
          <a:p>
            <a:pPr>
              <a:defRPr/>
            </a:pPr>
            <a:endParaRPr lang="fr-FR"/>
          </a:p>
        </p:txBody>
      </p:sp>
      <p:sp>
        <p:nvSpPr>
          <p:cNvPr id="1126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127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eaLnBrk="0" hangingPunct="0">
              <a:spcBef>
                <a:spcPct val="0"/>
              </a:spcBef>
              <a:buSzTx/>
              <a:defRPr sz="1200">
                <a:latin typeface="American Typewriter Condensed" charset="0"/>
                <a:ea typeface="ＭＳ Ｐゴシック" charset="0"/>
                <a:cs typeface="ＭＳ Ｐゴシック" charset="0"/>
              </a:defRPr>
            </a:lvl1pPr>
          </a:lstStyle>
          <a:p>
            <a:pPr>
              <a:defRPr/>
            </a:pPr>
            <a:endParaRPr lang="fr-FR"/>
          </a:p>
        </p:txBody>
      </p:sp>
      <p:sp>
        <p:nvSpPr>
          <p:cNvPr id="1127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r" eaLnBrk="0" hangingPunct="0">
              <a:spcBef>
                <a:spcPct val="0"/>
              </a:spcBef>
              <a:buSzTx/>
              <a:defRPr sz="1200">
                <a:latin typeface="American Typewriter Condensed" charset="0"/>
              </a:defRPr>
            </a:lvl1pPr>
          </a:lstStyle>
          <a:p>
            <a:pPr>
              <a:defRPr/>
            </a:pPr>
            <a:fld id="{6BB875DE-E9CF-4685-A2A2-27D601FDAFFC}" type="slidenum">
              <a:rPr lang="fr-FR"/>
              <a:pPr>
                <a:defRPr/>
              </a:pPr>
              <a:t>‹N°›</a:t>
            </a:fld>
            <a:endParaRPr lang="fr-FR"/>
          </a:p>
        </p:txBody>
      </p:sp>
    </p:spTree>
    <p:extLst>
      <p:ext uri="{BB962C8B-B14F-4D97-AF65-F5344CB8AC3E}">
        <p14:creationId xmlns:p14="http://schemas.microsoft.com/office/powerpoint/2010/main" val="6486083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BB875DE-E9CF-4685-A2A2-27D601FDAFFC}" type="slidenum">
              <a:rPr lang="fr-FR" smtClean="0"/>
              <a:pPr>
                <a:defRPr/>
              </a:pPr>
              <a:t>6</a:t>
            </a:fld>
            <a:endParaRPr lang="fr-FR"/>
          </a:p>
        </p:txBody>
      </p:sp>
    </p:spTree>
    <p:extLst>
      <p:ext uri="{BB962C8B-B14F-4D97-AF65-F5344CB8AC3E}">
        <p14:creationId xmlns:p14="http://schemas.microsoft.com/office/powerpoint/2010/main" val="3765769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BB875DE-E9CF-4685-A2A2-27D601FDAFFC}" type="slidenum">
              <a:rPr lang="fr-FR" smtClean="0"/>
              <a:pPr>
                <a:defRPr/>
              </a:pPr>
              <a:t>14</a:t>
            </a:fld>
            <a:endParaRPr lang="fr-FR"/>
          </a:p>
        </p:txBody>
      </p:sp>
    </p:spTree>
    <p:extLst>
      <p:ext uri="{BB962C8B-B14F-4D97-AF65-F5344CB8AC3E}">
        <p14:creationId xmlns:p14="http://schemas.microsoft.com/office/powerpoint/2010/main" val="637492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BB875DE-E9CF-4685-A2A2-27D601FDAFFC}" type="slidenum">
              <a:rPr lang="fr-FR" smtClean="0"/>
              <a:pPr>
                <a:defRPr/>
              </a:pPr>
              <a:t>15</a:t>
            </a:fld>
            <a:endParaRPr lang="fr-FR"/>
          </a:p>
        </p:txBody>
      </p:sp>
    </p:spTree>
    <p:extLst>
      <p:ext uri="{BB962C8B-B14F-4D97-AF65-F5344CB8AC3E}">
        <p14:creationId xmlns:p14="http://schemas.microsoft.com/office/powerpoint/2010/main" val="3552947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BB875DE-E9CF-4685-A2A2-27D601FDAFFC}" type="slidenum">
              <a:rPr lang="fr-FR" smtClean="0"/>
              <a:pPr>
                <a:defRPr/>
              </a:pPr>
              <a:t>16</a:t>
            </a:fld>
            <a:endParaRPr lang="fr-FR"/>
          </a:p>
        </p:txBody>
      </p:sp>
    </p:spTree>
    <p:extLst>
      <p:ext uri="{BB962C8B-B14F-4D97-AF65-F5344CB8AC3E}">
        <p14:creationId xmlns:p14="http://schemas.microsoft.com/office/powerpoint/2010/main" val="3457521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BB875DE-E9CF-4685-A2A2-27D601FDAFFC}" type="slidenum">
              <a:rPr lang="fr-FR" smtClean="0"/>
              <a:pPr>
                <a:defRPr/>
              </a:pPr>
              <a:t>17</a:t>
            </a:fld>
            <a:endParaRPr lang="fr-FR"/>
          </a:p>
        </p:txBody>
      </p:sp>
    </p:spTree>
    <p:extLst>
      <p:ext uri="{BB962C8B-B14F-4D97-AF65-F5344CB8AC3E}">
        <p14:creationId xmlns:p14="http://schemas.microsoft.com/office/powerpoint/2010/main" val="212516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BB875DE-E9CF-4685-A2A2-27D601FDAFFC}" type="slidenum">
              <a:rPr lang="fr-FR" smtClean="0"/>
              <a:pPr>
                <a:defRPr/>
              </a:pPr>
              <a:t>21</a:t>
            </a:fld>
            <a:endParaRPr lang="fr-FR"/>
          </a:p>
        </p:txBody>
      </p:sp>
    </p:spTree>
    <p:extLst>
      <p:ext uri="{BB962C8B-B14F-4D97-AF65-F5344CB8AC3E}">
        <p14:creationId xmlns:p14="http://schemas.microsoft.com/office/powerpoint/2010/main" val="1794457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BB875DE-E9CF-4685-A2A2-27D601FDAFFC}" type="slidenum">
              <a:rPr lang="fr-FR" smtClean="0"/>
              <a:pPr>
                <a:defRPr/>
              </a:pPr>
              <a:t>22</a:t>
            </a:fld>
            <a:endParaRPr lang="fr-FR"/>
          </a:p>
        </p:txBody>
      </p:sp>
    </p:spTree>
    <p:extLst>
      <p:ext uri="{BB962C8B-B14F-4D97-AF65-F5344CB8AC3E}">
        <p14:creationId xmlns:p14="http://schemas.microsoft.com/office/powerpoint/2010/main" val="517496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pic>
        <p:nvPicPr>
          <p:cNvPr id="19458" name="Picture 2" descr="W:\Photos\2013\Communication\PPT\V_Rouge.jpg"/>
          <p:cNvPicPr>
            <a:picLocks noChangeAspect="1" noChangeArrowheads="1"/>
          </p:cNvPicPr>
          <p:nvPr userDrawn="1"/>
        </p:nvPicPr>
        <p:blipFill>
          <a:blip r:embed="rId2"/>
          <a:stretch>
            <a:fillRect/>
          </a:stretch>
        </p:blipFill>
        <p:spPr bwMode="auto">
          <a:xfrm>
            <a:off x="1" y="1"/>
            <a:ext cx="2771775" cy="5457825"/>
          </a:xfrm>
          <a:prstGeom prst="rect">
            <a:avLst/>
          </a:prstGeom>
          <a:noFill/>
        </p:spPr>
      </p:pic>
      <p:pic>
        <p:nvPicPr>
          <p:cNvPr id="19460" name="Picture 4" descr="W:\Photos\2013\Communication\PPT\FFVoile_Grand.jpg"/>
          <p:cNvPicPr>
            <a:picLocks noChangeAspect="1" noChangeArrowheads="1"/>
          </p:cNvPicPr>
          <p:nvPr userDrawn="1"/>
        </p:nvPicPr>
        <p:blipFill>
          <a:blip r:embed="rId3"/>
          <a:stretch>
            <a:fillRect/>
          </a:stretch>
        </p:blipFill>
        <p:spPr bwMode="auto">
          <a:xfrm>
            <a:off x="9058275" y="5295900"/>
            <a:ext cx="3133725" cy="1562100"/>
          </a:xfrm>
          <a:prstGeom prst="rect">
            <a:avLst/>
          </a:prstGeom>
          <a:noFill/>
        </p:spPr>
      </p:pic>
      <p:sp>
        <p:nvSpPr>
          <p:cNvPr id="8" name="Titre 1"/>
          <p:cNvSpPr>
            <a:spLocks noGrp="1"/>
          </p:cNvSpPr>
          <p:nvPr>
            <p:ph type="title"/>
          </p:nvPr>
        </p:nvSpPr>
        <p:spPr>
          <a:xfrm>
            <a:off x="3599723" y="1700808"/>
            <a:ext cx="7982677" cy="1440160"/>
          </a:xfrm>
          <a:prstGeom prst="rect">
            <a:avLst/>
          </a:prstGeom>
        </p:spPr>
        <p:txBody>
          <a:bodyPr vert="horz"/>
          <a:lstStyle>
            <a:lvl1pPr algn="r">
              <a:defRPr sz="4000" b="1" cap="all" baseline="0">
                <a:latin typeface="+mn-lt"/>
              </a:defRPr>
            </a:lvl1pPr>
          </a:lstStyle>
          <a:p>
            <a:r>
              <a:rPr lang="fr-FR"/>
              <a:t>Modifiez le style du titre</a:t>
            </a:r>
            <a:endParaRPr lang="fr-FR" dirty="0"/>
          </a:p>
        </p:txBody>
      </p:sp>
      <p:sp>
        <p:nvSpPr>
          <p:cNvPr id="10" name="Espace réservé du contenu 9"/>
          <p:cNvSpPr>
            <a:spLocks noGrp="1"/>
          </p:cNvSpPr>
          <p:nvPr>
            <p:ph sz="quarter" idx="10" hasCustomPrompt="1"/>
          </p:nvPr>
        </p:nvSpPr>
        <p:spPr>
          <a:xfrm>
            <a:off x="3613515" y="1124744"/>
            <a:ext cx="7968885" cy="504056"/>
          </a:xfrm>
          <a:prstGeom prst="rect">
            <a:avLst/>
          </a:prstGeom>
        </p:spPr>
        <p:txBody>
          <a:bodyPr/>
          <a:lstStyle>
            <a:lvl1pPr algn="r">
              <a:buNone/>
              <a:defRPr sz="2000" b="1" baseline="0">
                <a:solidFill>
                  <a:schemeClr val="bg2"/>
                </a:solidFill>
              </a:defRPr>
            </a:lvl1pPr>
          </a:lstStyle>
          <a:p>
            <a:pPr lvl="0"/>
            <a:r>
              <a:rPr lang="fr-FR" dirty="0"/>
              <a:t>Insérez un sous-titre</a:t>
            </a:r>
          </a:p>
        </p:txBody>
      </p:sp>
      <p:sp>
        <p:nvSpPr>
          <p:cNvPr id="9" name="Espace réservé du contenu 9"/>
          <p:cNvSpPr>
            <a:spLocks noGrp="1"/>
          </p:cNvSpPr>
          <p:nvPr>
            <p:ph sz="quarter" idx="11" hasCustomPrompt="1"/>
          </p:nvPr>
        </p:nvSpPr>
        <p:spPr>
          <a:xfrm>
            <a:off x="3599723" y="4437112"/>
            <a:ext cx="7968885" cy="504056"/>
          </a:xfrm>
          <a:prstGeom prst="rect">
            <a:avLst/>
          </a:prstGeom>
        </p:spPr>
        <p:txBody>
          <a:bodyPr/>
          <a:lstStyle>
            <a:lvl1pPr algn="r">
              <a:buNone/>
              <a:defRPr sz="2000" b="1" baseline="0">
                <a:solidFill>
                  <a:schemeClr val="bg2"/>
                </a:solidFill>
              </a:defRPr>
            </a:lvl1pPr>
          </a:lstStyle>
          <a:p>
            <a:pPr lvl="0"/>
            <a:r>
              <a:rPr lang="fr-FR" dirty="0"/>
              <a:t>Auteur du document</a:t>
            </a:r>
          </a:p>
        </p:txBody>
      </p:sp>
      <p:pic>
        <p:nvPicPr>
          <p:cNvPr id="3" name="Image 2">
            <a:extLst>
              <a:ext uri="{FF2B5EF4-FFF2-40B4-BE49-F238E27FC236}">
                <a16:creationId xmlns:a16="http://schemas.microsoft.com/office/drawing/2014/main" id="{971E639B-154A-49DF-BCAB-9A5CC94CA19A}"/>
              </a:ext>
            </a:extLst>
          </p:cNvPr>
          <p:cNvPicPr>
            <a:picLocks noChangeAspect="1"/>
          </p:cNvPicPr>
          <p:nvPr userDrawn="1"/>
        </p:nvPicPr>
        <p:blipFill>
          <a:blip r:embed="rId4"/>
          <a:stretch>
            <a:fillRect/>
          </a:stretch>
        </p:blipFill>
        <p:spPr>
          <a:xfrm>
            <a:off x="263352" y="5739232"/>
            <a:ext cx="1800200" cy="93547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age intérieure_Colonne_Droite">
    <p:spTree>
      <p:nvGrpSpPr>
        <p:cNvPr id="1" name=""/>
        <p:cNvGrpSpPr/>
        <p:nvPr/>
      </p:nvGrpSpPr>
      <p:grpSpPr>
        <a:xfrm>
          <a:off x="0" y="0"/>
          <a:ext cx="0" cy="0"/>
          <a:chOff x="0" y="0"/>
          <a:chExt cx="0" cy="0"/>
        </a:xfrm>
      </p:grpSpPr>
      <p:pic>
        <p:nvPicPr>
          <p:cNvPr id="5" name="Picture 4" descr="W:\Photos\2013\Communication\PPT\TitreNeutre.jpg"/>
          <p:cNvPicPr>
            <a:picLocks noChangeAspect="1" noChangeArrowheads="1"/>
          </p:cNvPicPr>
          <p:nvPr userDrawn="1"/>
        </p:nvPicPr>
        <p:blipFill>
          <a:blip r:embed="rId2"/>
          <a:stretch>
            <a:fillRect/>
          </a:stretch>
        </p:blipFill>
        <p:spPr bwMode="auto">
          <a:xfrm>
            <a:off x="-25400" y="539528"/>
            <a:ext cx="9163050" cy="657225"/>
          </a:xfrm>
          <a:prstGeom prst="rect">
            <a:avLst/>
          </a:prstGeom>
          <a:noFill/>
        </p:spPr>
      </p:pic>
      <p:sp>
        <p:nvSpPr>
          <p:cNvPr id="4" name="Espace réservé du contenu 3"/>
          <p:cNvSpPr>
            <a:spLocks noGrp="1"/>
          </p:cNvSpPr>
          <p:nvPr>
            <p:ph sz="half" idx="2"/>
          </p:nvPr>
        </p:nvSpPr>
        <p:spPr>
          <a:xfrm>
            <a:off x="6197600" y="1600201"/>
            <a:ext cx="5384800" cy="4525963"/>
          </a:xfrm>
          <a:prstGeom prst="rect">
            <a:avLst/>
          </a:prstGeom>
        </p:spPr>
        <p:txBody>
          <a:bodyPr vert="horz"/>
          <a:lstStyle>
            <a:lvl1pPr marL="0" indent="0">
              <a:buFont typeface="Arial" panose="020B0604020202020204" pitchFamily="34" charset="0"/>
              <a:buNone/>
              <a:defRPr sz="2200">
                <a:solidFill>
                  <a:schemeClr val="tx2"/>
                </a:solidFill>
              </a:defRPr>
            </a:lvl1pPr>
            <a:lvl2pPr marL="457200" indent="0">
              <a:buFont typeface="Arial" panose="020B0604020202020204" pitchFamily="34" charset="0"/>
              <a:buNone/>
              <a:defRPr sz="2200">
                <a:solidFill>
                  <a:schemeClr val="tx2"/>
                </a:solidFill>
              </a:defRPr>
            </a:lvl2pPr>
            <a:lvl3pPr marL="914400" indent="0">
              <a:buNone/>
              <a:defRPr sz="2200">
                <a:solidFill>
                  <a:schemeClr val="tx2"/>
                </a:solidFill>
              </a:defRPr>
            </a:lvl3pPr>
            <a:lvl4pPr marL="1371600" indent="0">
              <a:buNone/>
              <a:defRPr sz="2200">
                <a:solidFill>
                  <a:schemeClr val="tx2"/>
                </a:solidFill>
              </a:defRPr>
            </a:lvl4pPr>
            <a:lvl5pPr marL="1828800" indent="0">
              <a:buNone/>
              <a:defRPr sz="2200">
                <a:solidFill>
                  <a:schemeClr val="tx2"/>
                </a:solidFill>
              </a:defRPr>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7" name="Espace réservé de la date 6"/>
          <p:cNvSpPr>
            <a:spLocks noGrp="1"/>
          </p:cNvSpPr>
          <p:nvPr>
            <p:ph type="dt" sz="half" idx="10"/>
          </p:nvPr>
        </p:nvSpPr>
        <p:spPr/>
        <p:txBody>
          <a:bodyPr/>
          <a:lstStyle/>
          <a:p>
            <a:fld id="{8D4851A4-7E62-43E6-BA16-1C4AD23210C4}" type="datetimeFigureOut">
              <a:rPr lang="fr-FR" smtClean="0"/>
              <a:pPr/>
              <a:t>05/03/2024</a:t>
            </a:fld>
            <a:endParaRPr lang="fr-FR"/>
          </a:p>
        </p:txBody>
      </p:sp>
      <p:sp>
        <p:nvSpPr>
          <p:cNvPr id="8" name="Espace réservé du numéro de diapositive 7"/>
          <p:cNvSpPr>
            <a:spLocks noGrp="1"/>
          </p:cNvSpPr>
          <p:nvPr>
            <p:ph type="sldNum" sz="quarter" idx="11"/>
          </p:nvPr>
        </p:nvSpPr>
        <p:spPr/>
        <p:txBody>
          <a:bodyPr/>
          <a:lstStyle/>
          <a:p>
            <a:fld id="{6342E44C-BEF3-483C-8135-BCB35E9F5E4B}" type="slidenum">
              <a:rPr lang="fr-FR" smtClean="0"/>
              <a:pPr/>
              <a:t>‹N°›</a:t>
            </a:fld>
            <a:endParaRPr lang="fr-FR" dirty="0"/>
          </a:p>
        </p:txBody>
      </p:sp>
      <p:sp>
        <p:nvSpPr>
          <p:cNvPr id="9" name="Espace réservé du pied de page 8"/>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4062946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ge intérieure 4">
    <p:spTree>
      <p:nvGrpSpPr>
        <p:cNvPr id="1" name=""/>
        <p:cNvGrpSpPr/>
        <p:nvPr/>
      </p:nvGrpSpPr>
      <p:grpSpPr>
        <a:xfrm>
          <a:off x="0" y="0"/>
          <a:ext cx="0" cy="0"/>
          <a:chOff x="0" y="0"/>
          <a:chExt cx="0" cy="0"/>
        </a:xfrm>
      </p:grpSpPr>
      <p:pic>
        <p:nvPicPr>
          <p:cNvPr id="5" name="Picture 4" descr="W:\Photos\2013\Communication\PPT\TitreNeutre.jpg"/>
          <p:cNvPicPr>
            <a:picLocks noChangeAspect="1" noChangeArrowheads="1"/>
          </p:cNvPicPr>
          <p:nvPr userDrawn="1"/>
        </p:nvPicPr>
        <p:blipFill>
          <a:blip r:embed="rId2"/>
          <a:stretch>
            <a:fillRect/>
          </a:stretch>
        </p:blipFill>
        <p:spPr bwMode="auto">
          <a:xfrm>
            <a:off x="-25400" y="539528"/>
            <a:ext cx="9163050" cy="657225"/>
          </a:xfrm>
          <a:prstGeom prst="rect">
            <a:avLst/>
          </a:prstGeom>
          <a:noFill/>
        </p:spPr>
      </p:pic>
      <p:sp>
        <p:nvSpPr>
          <p:cNvPr id="3" name="Espace réservé pour une image  2"/>
          <p:cNvSpPr>
            <a:spLocks noGrp="1"/>
          </p:cNvSpPr>
          <p:nvPr>
            <p:ph type="pic" idx="1"/>
          </p:nvPr>
        </p:nvSpPr>
        <p:spPr>
          <a:xfrm>
            <a:off x="-25400" y="1484784"/>
            <a:ext cx="12217400" cy="3538736"/>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479376" y="5157192"/>
            <a:ext cx="11233248" cy="100811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9" name="Espace réservé de la date 8"/>
          <p:cNvSpPr>
            <a:spLocks noGrp="1"/>
          </p:cNvSpPr>
          <p:nvPr>
            <p:ph type="dt" sz="half" idx="10"/>
          </p:nvPr>
        </p:nvSpPr>
        <p:spPr/>
        <p:txBody>
          <a:bodyPr/>
          <a:lstStyle/>
          <a:p>
            <a:fld id="{8D4851A4-7E62-43E6-BA16-1C4AD23210C4}" type="datetimeFigureOut">
              <a:rPr lang="fr-FR" smtClean="0"/>
              <a:pPr/>
              <a:t>05/03/2024</a:t>
            </a:fld>
            <a:endParaRPr lang="fr-FR"/>
          </a:p>
        </p:txBody>
      </p:sp>
      <p:sp>
        <p:nvSpPr>
          <p:cNvPr id="10" name="Espace réservé du numéro de diapositive 9"/>
          <p:cNvSpPr>
            <a:spLocks noGrp="1"/>
          </p:cNvSpPr>
          <p:nvPr>
            <p:ph type="sldNum" sz="quarter" idx="11"/>
          </p:nvPr>
        </p:nvSpPr>
        <p:spPr/>
        <p:txBody>
          <a:bodyPr/>
          <a:lstStyle/>
          <a:p>
            <a:fld id="{6342E44C-BEF3-483C-8135-BCB35E9F5E4B}" type="slidenum">
              <a:rPr lang="fr-FR" smtClean="0"/>
              <a:pPr/>
              <a:t>‹N°›</a:t>
            </a:fld>
            <a:endParaRPr lang="fr-FR" dirty="0"/>
          </a:p>
        </p:txBody>
      </p:sp>
      <p:sp>
        <p:nvSpPr>
          <p:cNvPr id="11" name="Espace réservé du pied de page 10"/>
          <p:cNvSpPr>
            <a:spLocks noGrp="1"/>
          </p:cNvSpPr>
          <p:nvPr>
            <p:ph type="ftr" sz="quarter" idx="12"/>
          </p:nvPr>
        </p:nvSpPr>
        <p:spPr>
          <a:xfrm>
            <a:off x="2830959" y="6298976"/>
            <a:ext cx="6432715" cy="365125"/>
          </a:xfrm>
        </p:spPr>
        <p:txBody>
          <a:bodyPr/>
          <a:lstStyle/>
          <a:p>
            <a:endParaRPr lang="fr-F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age intérieure 4">
    <p:spTree>
      <p:nvGrpSpPr>
        <p:cNvPr id="1" name=""/>
        <p:cNvGrpSpPr/>
        <p:nvPr/>
      </p:nvGrpSpPr>
      <p:grpSpPr>
        <a:xfrm>
          <a:off x="0" y="0"/>
          <a:ext cx="0" cy="0"/>
          <a:chOff x="0" y="0"/>
          <a:chExt cx="0" cy="0"/>
        </a:xfrm>
      </p:grpSpPr>
      <p:pic>
        <p:nvPicPr>
          <p:cNvPr id="5" name="Picture 4" descr="W:\Photos\2013\Communication\PPT\TitreNeutre.jpg"/>
          <p:cNvPicPr>
            <a:picLocks noChangeAspect="1" noChangeArrowheads="1"/>
          </p:cNvPicPr>
          <p:nvPr userDrawn="1"/>
        </p:nvPicPr>
        <p:blipFill>
          <a:blip r:embed="rId2"/>
          <a:stretch>
            <a:fillRect/>
          </a:stretch>
        </p:blipFill>
        <p:spPr bwMode="auto">
          <a:xfrm>
            <a:off x="-25400" y="539528"/>
            <a:ext cx="9163050" cy="657225"/>
          </a:xfrm>
          <a:prstGeom prst="rect">
            <a:avLst/>
          </a:prstGeom>
          <a:noFill/>
        </p:spPr>
      </p:pic>
      <p:sp>
        <p:nvSpPr>
          <p:cNvPr id="4" name="Espace réservé du texte 3"/>
          <p:cNvSpPr>
            <a:spLocks noGrp="1"/>
          </p:cNvSpPr>
          <p:nvPr>
            <p:ph type="body" sz="half" idx="2"/>
          </p:nvPr>
        </p:nvSpPr>
        <p:spPr>
          <a:xfrm>
            <a:off x="479376" y="5157192"/>
            <a:ext cx="11233248" cy="100811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9" name="Espace réservé de la date 8"/>
          <p:cNvSpPr>
            <a:spLocks noGrp="1"/>
          </p:cNvSpPr>
          <p:nvPr>
            <p:ph type="dt" sz="half" idx="10"/>
          </p:nvPr>
        </p:nvSpPr>
        <p:spPr/>
        <p:txBody>
          <a:bodyPr/>
          <a:lstStyle/>
          <a:p>
            <a:fld id="{8D4851A4-7E62-43E6-BA16-1C4AD23210C4}" type="datetimeFigureOut">
              <a:rPr lang="fr-FR" smtClean="0"/>
              <a:pPr/>
              <a:t>05/03/2024</a:t>
            </a:fld>
            <a:endParaRPr lang="fr-FR"/>
          </a:p>
        </p:txBody>
      </p:sp>
      <p:sp>
        <p:nvSpPr>
          <p:cNvPr id="10" name="Espace réservé du numéro de diapositive 9"/>
          <p:cNvSpPr>
            <a:spLocks noGrp="1"/>
          </p:cNvSpPr>
          <p:nvPr>
            <p:ph type="sldNum" sz="quarter" idx="11"/>
          </p:nvPr>
        </p:nvSpPr>
        <p:spPr/>
        <p:txBody>
          <a:bodyPr/>
          <a:lstStyle/>
          <a:p>
            <a:fld id="{6342E44C-BEF3-483C-8135-BCB35E9F5E4B}" type="slidenum">
              <a:rPr lang="fr-FR" smtClean="0"/>
              <a:pPr/>
              <a:t>‹N°›</a:t>
            </a:fld>
            <a:endParaRPr lang="fr-FR" dirty="0"/>
          </a:p>
        </p:txBody>
      </p:sp>
      <p:sp>
        <p:nvSpPr>
          <p:cNvPr id="11" name="Espace réservé du pied de page 10"/>
          <p:cNvSpPr>
            <a:spLocks noGrp="1"/>
          </p:cNvSpPr>
          <p:nvPr>
            <p:ph type="ftr" sz="quarter" idx="12"/>
          </p:nvPr>
        </p:nvSpPr>
        <p:spPr>
          <a:xfrm>
            <a:off x="2830959" y="6298976"/>
            <a:ext cx="6432715" cy="365125"/>
          </a:xfrm>
        </p:spPr>
        <p:txBody>
          <a:bodyPr/>
          <a:lstStyle/>
          <a:p>
            <a:endParaRPr lang="fr-FR" dirty="0"/>
          </a:p>
        </p:txBody>
      </p:sp>
      <p:sp>
        <p:nvSpPr>
          <p:cNvPr id="6" name="Espace réservé du contenu 5"/>
          <p:cNvSpPr>
            <a:spLocks noGrp="1"/>
          </p:cNvSpPr>
          <p:nvPr>
            <p:ph sz="quarter" idx="13"/>
          </p:nvPr>
        </p:nvSpPr>
        <p:spPr>
          <a:xfrm>
            <a:off x="479425" y="1341438"/>
            <a:ext cx="11102975" cy="3743325"/>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38812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pic>
        <p:nvPicPr>
          <p:cNvPr id="20483" name="Picture 3" descr="W:\Photos\2013\Communication\PPT\V_Bleu.jpg"/>
          <p:cNvPicPr>
            <a:picLocks noChangeAspect="1" noChangeArrowheads="1"/>
          </p:cNvPicPr>
          <p:nvPr userDrawn="1"/>
        </p:nvPicPr>
        <p:blipFill>
          <a:blip r:embed="rId2"/>
          <a:stretch>
            <a:fillRect/>
          </a:stretch>
        </p:blipFill>
        <p:spPr bwMode="auto">
          <a:xfrm>
            <a:off x="1" y="1"/>
            <a:ext cx="6391275" cy="6877050"/>
          </a:xfrm>
          <a:prstGeom prst="rect">
            <a:avLst/>
          </a:prstGeom>
          <a:noFill/>
        </p:spPr>
      </p:pic>
      <p:sp>
        <p:nvSpPr>
          <p:cNvPr id="6"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7" name="Espace réservé du contenu 5"/>
          <p:cNvSpPr>
            <a:spLocks noGrp="1"/>
          </p:cNvSpPr>
          <p:nvPr>
            <p:ph sz="quarter" idx="10"/>
          </p:nvPr>
        </p:nvSpPr>
        <p:spPr>
          <a:xfrm>
            <a:off x="624418" y="1700808"/>
            <a:ext cx="10944191" cy="4104456"/>
          </a:xfrm>
          <a:prstGeom prst="rect">
            <a:avLst/>
          </a:prstGeom>
        </p:spPr>
        <p:txBody>
          <a:bodyPr/>
          <a:lstStyle>
            <a:lvl1pPr marL="0" indent="0">
              <a:spcBef>
                <a:spcPts val="600"/>
              </a:spcBef>
              <a:spcAft>
                <a:spcPts val="600"/>
              </a:spcAft>
              <a:buFont typeface="+mj-lt"/>
              <a:buNone/>
              <a:defRPr sz="2200">
                <a:solidFill>
                  <a:schemeClr val="tx2"/>
                </a:solidFill>
              </a:defRPr>
            </a:lvl1pPr>
            <a:lvl2pPr marL="800100" indent="-342900">
              <a:spcBef>
                <a:spcPts val="600"/>
              </a:spcBef>
              <a:spcAft>
                <a:spcPts val="600"/>
              </a:spcAft>
              <a:buFontTx/>
              <a:buBlip>
                <a:blip r:embed="rId3"/>
              </a:buBlip>
              <a:defRPr sz="2200" b="1">
                <a:solidFill>
                  <a:schemeClr val="tx2"/>
                </a:solidFill>
              </a:defRPr>
            </a:lvl2pPr>
            <a:lvl3pPr marL="1257300" indent="-342900">
              <a:spcBef>
                <a:spcPts val="600"/>
              </a:spcBef>
              <a:spcAft>
                <a:spcPts val="600"/>
              </a:spcAft>
              <a:buFontTx/>
              <a:buBlip>
                <a:blip r:embed="rId4"/>
              </a:buBlip>
              <a:defRPr sz="2200" i="1">
                <a:solidFill>
                  <a:schemeClr val="tx2"/>
                </a:solidFill>
              </a:defRPr>
            </a:lvl3pPr>
            <a:lvl4pPr marL="1714500" indent="-342900">
              <a:spcBef>
                <a:spcPts val="600"/>
              </a:spcBef>
              <a:spcAft>
                <a:spcPts val="600"/>
              </a:spcAft>
              <a:buFontTx/>
              <a:buBlip>
                <a:blip r:embed="rId5"/>
              </a:buBlip>
              <a:defRPr sz="2000" b="1">
                <a:solidFill>
                  <a:schemeClr val="tx2"/>
                </a:solidFill>
              </a:defRPr>
            </a:lvl4pPr>
            <a:lvl5pPr marL="1828800" indent="0">
              <a:spcBef>
                <a:spcPts val="600"/>
              </a:spcBef>
              <a:spcAft>
                <a:spcPts val="600"/>
              </a:spcAft>
              <a:buFontTx/>
              <a:buNone/>
              <a:defRPr sz="1800" b="1" i="1">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e la date 7"/>
          <p:cNvSpPr>
            <a:spLocks noGrp="1"/>
          </p:cNvSpPr>
          <p:nvPr>
            <p:ph type="dt" sz="half" idx="11"/>
          </p:nvPr>
        </p:nvSpPr>
        <p:spPr/>
        <p:txBody>
          <a:bodyPr/>
          <a:lstStyle/>
          <a:p>
            <a:fld id="{8D4851A4-7E62-43E6-BA16-1C4AD23210C4}" type="datetimeFigureOut">
              <a:rPr lang="fr-FR" smtClean="0"/>
              <a:pPr/>
              <a:t>05/03/2024</a:t>
            </a:fld>
            <a:endParaRPr lang="fr-FR"/>
          </a:p>
        </p:txBody>
      </p:sp>
      <p:sp>
        <p:nvSpPr>
          <p:cNvPr id="9" name="Espace réservé du numéro de diapositive 8"/>
          <p:cNvSpPr>
            <a:spLocks noGrp="1"/>
          </p:cNvSpPr>
          <p:nvPr>
            <p:ph type="sldNum" sz="quarter" idx="12"/>
          </p:nvPr>
        </p:nvSpPr>
        <p:spPr/>
        <p:txBody>
          <a:bodyPr/>
          <a:lstStyle/>
          <a:p>
            <a:fld id="{6342E44C-BEF3-483C-8135-BCB35E9F5E4B}" type="slidenum">
              <a:rPr lang="fr-FR" smtClean="0"/>
              <a:pPr/>
              <a:t>‹N°›</a:t>
            </a:fld>
            <a:endParaRPr lang="fr-FR" dirty="0"/>
          </a:p>
        </p:txBody>
      </p:sp>
      <p:sp>
        <p:nvSpPr>
          <p:cNvPr id="10" name="Espace réservé du pied de page 9"/>
          <p:cNvSpPr>
            <a:spLocks noGrp="1"/>
          </p:cNvSpPr>
          <p:nvPr>
            <p:ph type="ftr" sz="quarter" idx="13"/>
          </p:nvPr>
        </p:nvSpPr>
        <p:spPr/>
        <p:txBody>
          <a:bodyPr/>
          <a:lstStyle/>
          <a:p>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ommaire">
    <p:spTree>
      <p:nvGrpSpPr>
        <p:cNvPr id="1" name=""/>
        <p:cNvGrpSpPr/>
        <p:nvPr/>
      </p:nvGrpSpPr>
      <p:grpSpPr>
        <a:xfrm>
          <a:off x="0" y="0"/>
          <a:ext cx="0" cy="0"/>
          <a:chOff x="0" y="0"/>
          <a:chExt cx="0" cy="0"/>
        </a:xfrm>
      </p:grpSpPr>
      <p:pic>
        <p:nvPicPr>
          <p:cNvPr id="20483" name="Picture 3" descr="W:\Photos\2013\Communication\PPT\V_Bleu.jpg"/>
          <p:cNvPicPr>
            <a:picLocks noChangeAspect="1" noChangeArrowheads="1"/>
          </p:cNvPicPr>
          <p:nvPr userDrawn="1"/>
        </p:nvPicPr>
        <p:blipFill>
          <a:blip r:embed="rId2"/>
          <a:stretch>
            <a:fillRect/>
          </a:stretch>
        </p:blipFill>
        <p:spPr bwMode="auto">
          <a:xfrm>
            <a:off x="1" y="1"/>
            <a:ext cx="6391275" cy="6877050"/>
          </a:xfrm>
          <a:prstGeom prst="rect">
            <a:avLst/>
          </a:prstGeom>
          <a:noFill/>
        </p:spPr>
      </p:pic>
      <p:sp>
        <p:nvSpPr>
          <p:cNvPr id="6" name="Titre 1"/>
          <p:cNvSpPr>
            <a:spLocks noGrp="1"/>
          </p:cNvSpPr>
          <p:nvPr>
            <p:ph type="title"/>
          </p:nvPr>
        </p:nvSpPr>
        <p:spPr>
          <a:xfrm>
            <a:off x="609600" y="548680"/>
            <a:ext cx="7084392"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7" name="Espace réservé du contenu 5"/>
          <p:cNvSpPr>
            <a:spLocks noGrp="1"/>
          </p:cNvSpPr>
          <p:nvPr>
            <p:ph sz="quarter" idx="10"/>
          </p:nvPr>
        </p:nvSpPr>
        <p:spPr>
          <a:xfrm>
            <a:off x="624419" y="1700808"/>
            <a:ext cx="7069574" cy="4104456"/>
          </a:xfrm>
          <a:prstGeom prst="rect">
            <a:avLst/>
          </a:prstGeom>
        </p:spPr>
        <p:txBody>
          <a:bodyPr/>
          <a:lstStyle>
            <a:lvl1pPr marL="0" indent="0">
              <a:spcBef>
                <a:spcPts val="600"/>
              </a:spcBef>
              <a:spcAft>
                <a:spcPts val="600"/>
              </a:spcAft>
              <a:buFont typeface="+mj-lt"/>
              <a:buNone/>
              <a:defRPr sz="2200">
                <a:solidFill>
                  <a:schemeClr val="tx2"/>
                </a:solidFill>
              </a:defRPr>
            </a:lvl1pPr>
            <a:lvl2pPr marL="800100" indent="-342900">
              <a:spcBef>
                <a:spcPts val="600"/>
              </a:spcBef>
              <a:spcAft>
                <a:spcPts val="600"/>
              </a:spcAft>
              <a:buFontTx/>
              <a:buBlip>
                <a:blip r:embed="rId3"/>
              </a:buBlip>
              <a:defRPr sz="2200" b="1">
                <a:solidFill>
                  <a:schemeClr val="tx2"/>
                </a:solidFill>
              </a:defRPr>
            </a:lvl2pPr>
            <a:lvl3pPr marL="1257300" indent="-342900">
              <a:spcBef>
                <a:spcPts val="600"/>
              </a:spcBef>
              <a:spcAft>
                <a:spcPts val="600"/>
              </a:spcAft>
              <a:buFontTx/>
              <a:buBlip>
                <a:blip r:embed="rId4"/>
              </a:buBlip>
              <a:defRPr sz="2200" i="1">
                <a:solidFill>
                  <a:schemeClr val="tx2"/>
                </a:solidFill>
              </a:defRPr>
            </a:lvl3pPr>
            <a:lvl4pPr marL="1714500" indent="-342900">
              <a:spcBef>
                <a:spcPts val="600"/>
              </a:spcBef>
              <a:spcAft>
                <a:spcPts val="600"/>
              </a:spcAft>
              <a:buFontTx/>
              <a:buBlip>
                <a:blip r:embed="rId5"/>
              </a:buBlip>
              <a:defRPr sz="2000" b="1">
                <a:solidFill>
                  <a:schemeClr val="tx2"/>
                </a:solidFill>
              </a:defRPr>
            </a:lvl4pPr>
            <a:lvl5pPr marL="1828800" indent="0">
              <a:spcBef>
                <a:spcPts val="600"/>
              </a:spcBef>
              <a:spcAft>
                <a:spcPts val="600"/>
              </a:spcAft>
              <a:buFontTx/>
              <a:buNone/>
              <a:defRPr sz="1800" b="1" i="1">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e la date 7"/>
          <p:cNvSpPr>
            <a:spLocks noGrp="1"/>
          </p:cNvSpPr>
          <p:nvPr>
            <p:ph type="dt" sz="half" idx="11"/>
          </p:nvPr>
        </p:nvSpPr>
        <p:spPr>
          <a:xfrm>
            <a:off x="5303912" y="1"/>
            <a:ext cx="1261931" cy="365125"/>
          </a:xfrm>
        </p:spPr>
        <p:txBody>
          <a:bodyPr/>
          <a:lstStyle/>
          <a:p>
            <a:fld id="{8D4851A4-7E62-43E6-BA16-1C4AD23210C4}" type="datetimeFigureOut">
              <a:rPr lang="fr-FR" smtClean="0"/>
              <a:pPr/>
              <a:t>05/03/2024</a:t>
            </a:fld>
            <a:endParaRPr lang="fr-FR" dirty="0"/>
          </a:p>
        </p:txBody>
      </p:sp>
      <p:sp>
        <p:nvSpPr>
          <p:cNvPr id="9" name="Espace réservé du numéro de diapositive 8"/>
          <p:cNvSpPr>
            <a:spLocks noGrp="1"/>
          </p:cNvSpPr>
          <p:nvPr>
            <p:ph type="sldNum" sz="quarter" idx="12"/>
          </p:nvPr>
        </p:nvSpPr>
        <p:spPr>
          <a:xfrm>
            <a:off x="6744072" y="1"/>
            <a:ext cx="949920" cy="365125"/>
          </a:xfrm>
        </p:spPr>
        <p:txBody>
          <a:bodyPr/>
          <a:lstStyle/>
          <a:p>
            <a:fld id="{6342E44C-BEF3-483C-8135-BCB35E9F5E4B}" type="slidenum">
              <a:rPr lang="fr-FR" smtClean="0"/>
              <a:pPr/>
              <a:t>‹N°›</a:t>
            </a:fld>
            <a:endParaRPr lang="fr-FR" dirty="0"/>
          </a:p>
        </p:txBody>
      </p:sp>
      <p:sp>
        <p:nvSpPr>
          <p:cNvPr id="10" name="Espace réservé du pied de page 9"/>
          <p:cNvSpPr>
            <a:spLocks noGrp="1"/>
          </p:cNvSpPr>
          <p:nvPr>
            <p:ph type="ftr" sz="quarter" idx="13"/>
          </p:nvPr>
        </p:nvSpPr>
        <p:spPr>
          <a:xfrm>
            <a:off x="1158346" y="6356351"/>
            <a:ext cx="6432715" cy="365125"/>
          </a:xfrm>
        </p:spPr>
        <p:txBody>
          <a:bodyPr/>
          <a:lstStyle/>
          <a:p>
            <a:endParaRPr lang="fr-FR" dirty="0"/>
          </a:p>
        </p:txBody>
      </p:sp>
      <p:sp>
        <p:nvSpPr>
          <p:cNvPr id="3" name="Espace réservé pour une image  2"/>
          <p:cNvSpPr>
            <a:spLocks noGrp="1"/>
          </p:cNvSpPr>
          <p:nvPr>
            <p:ph type="pic" sz="quarter" idx="14"/>
          </p:nvPr>
        </p:nvSpPr>
        <p:spPr>
          <a:xfrm>
            <a:off x="7920905" y="0"/>
            <a:ext cx="4295775" cy="6877050"/>
          </a:xfrm>
          <a:prstGeom prst="rect">
            <a:avLst/>
          </a:prstGeom>
        </p:spPr>
        <p:txBody>
          <a:bodyPr/>
          <a:lstStyle>
            <a:lvl1pPr marL="0" indent="0">
              <a:buNone/>
              <a:defRPr/>
            </a:lvl1pPr>
          </a:lstStyle>
          <a:p>
            <a:r>
              <a:rPr lang="fr-FR"/>
              <a:t>Cliquez sur l'icône pour ajouter une image</a:t>
            </a:r>
            <a:endParaRPr lang="fr-FR" dirty="0"/>
          </a:p>
        </p:txBody>
      </p:sp>
    </p:spTree>
    <p:extLst>
      <p:ext uri="{BB962C8B-B14F-4D97-AF65-F5344CB8AC3E}">
        <p14:creationId xmlns:p14="http://schemas.microsoft.com/office/powerpoint/2010/main" val="1666362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rcalaire">
    <p:spTree>
      <p:nvGrpSpPr>
        <p:cNvPr id="1" name=""/>
        <p:cNvGrpSpPr/>
        <p:nvPr/>
      </p:nvGrpSpPr>
      <p:grpSpPr>
        <a:xfrm>
          <a:off x="0" y="0"/>
          <a:ext cx="0" cy="0"/>
          <a:chOff x="0" y="0"/>
          <a:chExt cx="0" cy="0"/>
        </a:xfrm>
      </p:grpSpPr>
      <p:pic>
        <p:nvPicPr>
          <p:cNvPr id="19460" name="Picture 4" descr="W:\Photos\2013\Communication\PPT\FFVoile_Grand.jpg"/>
          <p:cNvPicPr>
            <a:picLocks noChangeAspect="1" noChangeArrowheads="1"/>
          </p:cNvPicPr>
          <p:nvPr userDrawn="1"/>
        </p:nvPicPr>
        <p:blipFill>
          <a:blip r:embed="rId2"/>
          <a:stretch>
            <a:fillRect/>
          </a:stretch>
        </p:blipFill>
        <p:spPr bwMode="auto">
          <a:xfrm>
            <a:off x="9048323" y="5295900"/>
            <a:ext cx="3133725" cy="1562100"/>
          </a:xfrm>
          <a:prstGeom prst="rect">
            <a:avLst/>
          </a:prstGeom>
          <a:noFill/>
        </p:spPr>
      </p:pic>
      <p:pic>
        <p:nvPicPr>
          <p:cNvPr id="1026" name="Picture 2" descr="W:\Photos\2013\Communication\PPT\V_Bleu2.jpg"/>
          <p:cNvPicPr>
            <a:picLocks noChangeAspect="1" noChangeArrowheads="1"/>
          </p:cNvPicPr>
          <p:nvPr userDrawn="1"/>
        </p:nvPicPr>
        <p:blipFill>
          <a:blip r:embed="rId3"/>
          <a:stretch>
            <a:fillRect/>
          </a:stretch>
        </p:blipFill>
        <p:spPr bwMode="auto">
          <a:xfrm>
            <a:off x="1" y="1"/>
            <a:ext cx="2790825" cy="5476875"/>
          </a:xfrm>
          <a:prstGeom prst="rect">
            <a:avLst/>
          </a:prstGeom>
          <a:noFill/>
        </p:spPr>
      </p:pic>
      <p:sp>
        <p:nvSpPr>
          <p:cNvPr id="8" name="Titre 1"/>
          <p:cNvSpPr>
            <a:spLocks noGrp="1"/>
          </p:cNvSpPr>
          <p:nvPr>
            <p:ph type="title"/>
          </p:nvPr>
        </p:nvSpPr>
        <p:spPr>
          <a:xfrm>
            <a:off x="0" y="2564904"/>
            <a:ext cx="12192000" cy="1440160"/>
          </a:xfrm>
          <a:prstGeom prst="rect">
            <a:avLst/>
          </a:prstGeom>
        </p:spPr>
        <p:txBody>
          <a:bodyPr vert="horz"/>
          <a:lstStyle>
            <a:lvl1pPr algn="ctr">
              <a:defRPr sz="3200" b="1" cap="all" baseline="0">
                <a:latin typeface="+mn-lt"/>
              </a:defRPr>
            </a:lvl1pPr>
          </a:lstStyle>
          <a:p>
            <a:r>
              <a:rPr lang="fr-FR"/>
              <a:t>Modifiez le style du titre</a:t>
            </a:r>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e intérieure 1">
    <p:spTree>
      <p:nvGrpSpPr>
        <p:cNvPr id="1" name=""/>
        <p:cNvGrpSpPr/>
        <p:nvPr/>
      </p:nvGrpSpPr>
      <p:grpSpPr>
        <a:xfrm>
          <a:off x="0" y="0"/>
          <a:ext cx="0" cy="0"/>
          <a:chOff x="0" y="0"/>
          <a:chExt cx="0" cy="0"/>
        </a:xfrm>
      </p:grpSpPr>
      <p:pic>
        <p:nvPicPr>
          <p:cNvPr id="3" name="Picture 4" descr="W:\Photos\2013\Communication\PPT\TitreNeutre.jpg"/>
          <p:cNvPicPr>
            <a:picLocks noChangeAspect="1" noChangeArrowheads="1"/>
          </p:cNvPicPr>
          <p:nvPr userDrawn="1"/>
        </p:nvPicPr>
        <p:blipFill>
          <a:blip r:embed="rId2"/>
          <a:stretch>
            <a:fillRect/>
          </a:stretch>
        </p:blipFill>
        <p:spPr bwMode="auto">
          <a:xfrm>
            <a:off x="-25400" y="539528"/>
            <a:ext cx="9163050" cy="657225"/>
          </a:xfrm>
          <a:prstGeom prst="rect">
            <a:avLst/>
          </a:prstGeom>
          <a:noFill/>
        </p:spPr>
      </p:pic>
      <p:sp>
        <p:nvSpPr>
          <p:cNvPr id="4"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6" name="Espace réservé du contenu 5"/>
          <p:cNvSpPr>
            <a:spLocks noGrp="1"/>
          </p:cNvSpPr>
          <p:nvPr>
            <p:ph sz="quarter" idx="10"/>
          </p:nvPr>
        </p:nvSpPr>
        <p:spPr>
          <a:xfrm>
            <a:off x="624418" y="1700808"/>
            <a:ext cx="10944191" cy="4104456"/>
          </a:xfrm>
          <a:prstGeom prst="rect">
            <a:avLst/>
          </a:prstGeom>
        </p:spPr>
        <p:txBody>
          <a:bodyPr/>
          <a:lstStyle>
            <a:lvl1pPr marL="0" indent="0">
              <a:spcBef>
                <a:spcPts val="600"/>
              </a:spcBef>
              <a:spcAft>
                <a:spcPts val="600"/>
              </a:spcAft>
              <a:buFont typeface="+mj-lt"/>
              <a:buNone/>
              <a:defRPr sz="2200">
                <a:solidFill>
                  <a:schemeClr val="tx2"/>
                </a:solidFill>
              </a:defRPr>
            </a:lvl1pPr>
            <a:lvl2pPr marL="800100" indent="-342900">
              <a:spcBef>
                <a:spcPts val="600"/>
              </a:spcBef>
              <a:spcAft>
                <a:spcPts val="600"/>
              </a:spcAft>
              <a:buFontTx/>
              <a:buBlip>
                <a:blip r:embed="rId3"/>
              </a:buBlip>
              <a:defRPr sz="2200" b="1">
                <a:solidFill>
                  <a:schemeClr val="tx2"/>
                </a:solidFill>
              </a:defRPr>
            </a:lvl2pPr>
            <a:lvl3pPr marL="1371600" indent="-457200">
              <a:spcBef>
                <a:spcPts val="600"/>
              </a:spcBef>
              <a:spcAft>
                <a:spcPts val="600"/>
              </a:spcAft>
              <a:buFontTx/>
              <a:buBlip>
                <a:blip r:embed="rId4"/>
              </a:buBlip>
              <a:defRPr sz="2200" i="1">
                <a:solidFill>
                  <a:schemeClr val="tx2"/>
                </a:solidFill>
              </a:defRPr>
            </a:lvl3pPr>
            <a:lvl4pPr marL="1714500" indent="-342900">
              <a:spcBef>
                <a:spcPts val="600"/>
              </a:spcBef>
              <a:spcAft>
                <a:spcPts val="600"/>
              </a:spcAft>
              <a:buFontTx/>
              <a:buBlip>
                <a:blip r:embed="rId5"/>
              </a:buBlip>
              <a:defRPr sz="2000" b="1">
                <a:solidFill>
                  <a:schemeClr val="tx2"/>
                </a:solidFill>
              </a:defRPr>
            </a:lvl4pPr>
            <a:lvl5pPr marL="1828800" indent="0">
              <a:spcBef>
                <a:spcPts val="600"/>
              </a:spcBef>
              <a:spcAft>
                <a:spcPts val="600"/>
              </a:spcAft>
              <a:buFont typeface="+mj-lt"/>
              <a:buNone/>
              <a:defRPr sz="1800" b="1" i="1">
                <a:solidFill>
                  <a:schemeClr val="tx2"/>
                </a:solidFill>
                <a:effectLst/>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Espace réservé de la date 6"/>
          <p:cNvSpPr>
            <a:spLocks noGrp="1"/>
          </p:cNvSpPr>
          <p:nvPr>
            <p:ph type="dt" sz="half" idx="11"/>
          </p:nvPr>
        </p:nvSpPr>
        <p:spPr/>
        <p:txBody>
          <a:bodyPr/>
          <a:lstStyle/>
          <a:p>
            <a:fld id="{8D4851A4-7E62-43E6-BA16-1C4AD23210C4}" type="datetimeFigureOut">
              <a:rPr lang="fr-FR" smtClean="0"/>
              <a:pPr/>
              <a:t>05/03/2024</a:t>
            </a:fld>
            <a:endParaRPr lang="fr-FR"/>
          </a:p>
        </p:txBody>
      </p:sp>
      <p:sp>
        <p:nvSpPr>
          <p:cNvPr id="8" name="Espace réservé du numéro de diapositive 7"/>
          <p:cNvSpPr>
            <a:spLocks noGrp="1"/>
          </p:cNvSpPr>
          <p:nvPr>
            <p:ph type="sldNum" sz="quarter" idx="12"/>
          </p:nvPr>
        </p:nvSpPr>
        <p:spPr/>
        <p:txBody>
          <a:bodyPr/>
          <a:lstStyle/>
          <a:p>
            <a:fld id="{6342E44C-BEF3-483C-8135-BCB35E9F5E4B}" type="slidenum">
              <a:rPr lang="fr-FR" smtClean="0"/>
              <a:pPr/>
              <a:t>‹N°›</a:t>
            </a:fld>
            <a:endParaRPr lang="fr-FR" dirty="0"/>
          </a:p>
        </p:txBody>
      </p:sp>
      <p:sp>
        <p:nvSpPr>
          <p:cNvPr id="9" name="Espace réservé du pied de page 8"/>
          <p:cNvSpPr>
            <a:spLocks noGrp="1"/>
          </p:cNvSpPr>
          <p:nvPr>
            <p:ph type="ftr" sz="quarter" idx="13"/>
          </p:nvPr>
        </p:nvSpPr>
        <p:spPr/>
        <p:txBody>
          <a:bodyPr/>
          <a:lstStyle/>
          <a:p>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age intérieure 1">
    <p:spTree>
      <p:nvGrpSpPr>
        <p:cNvPr id="1" name=""/>
        <p:cNvGrpSpPr/>
        <p:nvPr/>
      </p:nvGrpSpPr>
      <p:grpSpPr>
        <a:xfrm>
          <a:off x="0" y="0"/>
          <a:ext cx="0" cy="0"/>
          <a:chOff x="0" y="0"/>
          <a:chExt cx="0" cy="0"/>
        </a:xfrm>
      </p:grpSpPr>
      <p:pic>
        <p:nvPicPr>
          <p:cNvPr id="3" name="Picture 4" descr="W:\Photos\2013\Communication\PPT\TitreNeutre.jpg"/>
          <p:cNvPicPr>
            <a:picLocks noChangeAspect="1" noChangeArrowheads="1"/>
          </p:cNvPicPr>
          <p:nvPr userDrawn="1"/>
        </p:nvPicPr>
        <p:blipFill>
          <a:blip r:embed="rId2"/>
          <a:stretch>
            <a:fillRect/>
          </a:stretch>
        </p:blipFill>
        <p:spPr bwMode="auto">
          <a:xfrm>
            <a:off x="-25400" y="539528"/>
            <a:ext cx="7777584" cy="657225"/>
          </a:xfrm>
          <a:prstGeom prst="rect">
            <a:avLst/>
          </a:prstGeom>
          <a:noFill/>
        </p:spPr>
      </p:pic>
      <p:sp>
        <p:nvSpPr>
          <p:cNvPr id="4"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6" name="Espace réservé du contenu 5"/>
          <p:cNvSpPr>
            <a:spLocks noGrp="1"/>
          </p:cNvSpPr>
          <p:nvPr>
            <p:ph sz="quarter" idx="10"/>
          </p:nvPr>
        </p:nvSpPr>
        <p:spPr>
          <a:xfrm>
            <a:off x="624419" y="1700808"/>
            <a:ext cx="7127766" cy="4104456"/>
          </a:xfrm>
          <a:prstGeom prst="rect">
            <a:avLst/>
          </a:prstGeom>
        </p:spPr>
        <p:txBody>
          <a:bodyPr/>
          <a:lstStyle>
            <a:lvl1pPr marL="0" indent="0">
              <a:spcBef>
                <a:spcPts val="600"/>
              </a:spcBef>
              <a:spcAft>
                <a:spcPts val="600"/>
              </a:spcAft>
              <a:buFont typeface="+mj-lt"/>
              <a:buNone/>
              <a:defRPr sz="2200">
                <a:solidFill>
                  <a:schemeClr val="tx2"/>
                </a:solidFill>
              </a:defRPr>
            </a:lvl1pPr>
            <a:lvl2pPr marL="800100" indent="-342900">
              <a:spcBef>
                <a:spcPts val="600"/>
              </a:spcBef>
              <a:spcAft>
                <a:spcPts val="600"/>
              </a:spcAft>
              <a:buFontTx/>
              <a:buBlip>
                <a:blip r:embed="rId3"/>
              </a:buBlip>
              <a:defRPr sz="2200" b="1">
                <a:solidFill>
                  <a:schemeClr val="tx2"/>
                </a:solidFill>
              </a:defRPr>
            </a:lvl2pPr>
            <a:lvl3pPr marL="1371600" indent="-457200">
              <a:spcBef>
                <a:spcPts val="600"/>
              </a:spcBef>
              <a:spcAft>
                <a:spcPts val="600"/>
              </a:spcAft>
              <a:buFontTx/>
              <a:buBlip>
                <a:blip r:embed="rId4"/>
              </a:buBlip>
              <a:defRPr sz="2200" i="1">
                <a:solidFill>
                  <a:schemeClr val="tx2"/>
                </a:solidFill>
              </a:defRPr>
            </a:lvl3pPr>
            <a:lvl4pPr marL="1714500" indent="-342900">
              <a:spcBef>
                <a:spcPts val="600"/>
              </a:spcBef>
              <a:spcAft>
                <a:spcPts val="600"/>
              </a:spcAft>
              <a:buFontTx/>
              <a:buBlip>
                <a:blip r:embed="rId5"/>
              </a:buBlip>
              <a:defRPr sz="2000" b="1">
                <a:solidFill>
                  <a:schemeClr val="tx2"/>
                </a:solidFill>
              </a:defRPr>
            </a:lvl4pPr>
            <a:lvl5pPr marL="1828800" indent="0">
              <a:spcBef>
                <a:spcPts val="600"/>
              </a:spcBef>
              <a:spcAft>
                <a:spcPts val="600"/>
              </a:spcAft>
              <a:buFont typeface="+mj-lt"/>
              <a:buNone/>
              <a:defRPr sz="1800" b="1" i="1">
                <a:solidFill>
                  <a:schemeClr val="tx2"/>
                </a:solidFill>
                <a:effectLst/>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Espace réservé de la date 6"/>
          <p:cNvSpPr>
            <a:spLocks noGrp="1"/>
          </p:cNvSpPr>
          <p:nvPr>
            <p:ph type="dt" sz="half" idx="11"/>
          </p:nvPr>
        </p:nvSpPr>
        <p:spPr>
          <a:xfrm>
            <a:off x="5351076" y="1"/>
            <a:ext cx="1261931" cy="365125"/>
          </a:xfrm>
        </p:spPr>
        <p:txBody>
          <a:bodyPr/>
          <a:lstStyle/>
          <a:p>
            <a:fld id="{8D4851A4-7E62-43E6-BA16-1C4AD23210C4}" type="datetimeFigureOut">
              <a:rPr lang="fr-FR" smtClean="0"/>
              <a:pPr/>
              <a:t>05/03/2024</a:t>
            </a:fld>
            <a:endParaRPr lang="fr-FR"/>
          </a:p>
        </p:txBody>
      </p:sp>
      <p:sp>
        <p:nvSpPr>
          <p:cNvPr id="8" name="Espace réservé du numéro de diapositive 7"/>
          <p:cNvSpPr>
            <a:spLocks noGrp="1"/>
          </p:cNvSpPr>
          <p:nvPr>
            <p:ph type="sldNum" sz="quarter" idx="12"/>
          </p:nvPr>
        </p:nvSpPr>
        <p:spPr>
          <a:xfrm>
            <a:off x="6791236" y="1"/>
            <a:ext cx="949920" cy="365125"/>
          </a:xfrm>
        </p:spPr>
        <p:txBody>
          <a:bodyPr/>
          <a:lstStyle/>
          <a:p>
            <a:fld id="{6342E44C-BEF3-483C-8135-BCB35E9F5E4B}" type="slidenum">
              <a:rPr lang="fr-FR" smtClean="0"/>
              <a:pPr/>
              <a:t>‹N°›</a:t>
            </a:fld>
            <a:endParaRPr lang="fr-FR" dirty="0"/>
          </a:p>
        </p:txBody>
      </p:sp>
      <p:sp>
        <p:nvSpPr>
          <p:cNvPr id="9" name="Espace réservé du pied de page 8"/>
          <p:cNvSpPr>
            <a:spLocks noGrp="1"/>
          </p:cNvSpPr>
          <p:nvPr>
            <p:ph type="ftr" sz="quarter" idx="13"/>
          </p:nvPr>
        </p:nvSpPr>
        <p:spPr>
          <a:xfrm>
            <a:off x="971944" y="6356351"/>
            <a:ext cx="6432715" cy="365125"/>
          </a:xfrm>
        </p:spPr>
        <p:txBody>
          <a:bodyPr/>
          <a:lstStyle/>
          <a:p>
            <a:endParaRPr lang="fr-FR" dirty="0"/>
          </a:p>
        </p:txBody>
      </p:sp>
      <p:sp>
        <p:nvSpPr>
          <p:cNvPr id="10" name="Espace réservé pour une image  2"/>
          <p:cNvSpPr>
            <a:spLocks noGrp="1"/>
          </p:cNvSpPr>
          <p:nvPr>
            <p:ph type="pic" sz="quarter" idx="14"/>
          </p:nvPr>
        </p:nvSpPr>
        <p:spPr>
          <a:xfrm>
            <a:off x="7920905" y="0"/>
            <a:ext cx="4295775" cy="6877050"/>
          </a:xfrm>
          <a:prstGeom prst="rect">
            <a:avLst/>
          </a:prstGeom>
        </p:spPr>
        <p:txBody>
          <a:bodyPr/>
          <a:lstStyle>
            <a:lvl1pPr marL="0" indent="0">
              <a:buNone/>
              <a:defRPr/>
            </a:lvl1pPr>
          </a:lstStyle>
          <a:p>
            <a:r>
              <a:rPr lang="fr-FR"/>
              <a:t>Cliquez sur l'icône pour ajouter une image</a:t>
            </a:r>
            <a:endParaRPr lang="fr-FR" dirty="0"/>
          </a:p>
        </p:txBody>
      </p:sp>
    </p:spTree>
    <p:extLst>
      <p:ext uri="{BB962C8B-B14F-4D97-AF65-F5344CB8AC3E}">
        <p14:creationId xmlns:p14="http://schemas.microsoft.com/office/powerpoint/2010/main" val="3129529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e intérieure 2">
    <p:spTree>
      <p:nvGrpSpPr>
        <p:cNvPr id="1" name=""/>
        <p:cNvGrpSpPr/>
        <p:nvPr/>
      </p:nvGrpSpPr>
      <p:grpSpPr>
        <a:xfrm>
          <a:off x="0" y="0"/>
          <a:ext cx="0" cy="0"/>
          <a:chOff x="0" y="0"/>
          <a:chExt cx="0" cy="0"/>
        </a:xfrm>
      </p:grpSpPr>
      <p:pic>
        <p:nvPicPr>
          <p:cNvPr id="3" name="Picture 4" descr="W:\Photos\2013\Communication\PPT\TitreNeutre.jpg"/>
          <p:cNvPicPr>
            <a:picLocks noChangeAspect="1" noChangeArrowheads="1"/>
          </p:cNvPicPr>
          <p:nvPr userDrawn="1"/>
        </p:nvPicPr>
        <p:blipFill>
          <a:blip r:embed="rId2"/>
          <a:stretch>
            <a:fillRect/>
          </a:stretch>
        </p:blipFill>
        <p:spPr bwMode="auto">
          <a:xfrm>
            <a:off x="-25400" y="539528"/>
            <a:ext cx="9163050" cy="657225"/>
          </a:xfrm>
          <a:prstGeom prst="rect">
            <a:avLst/>
          </a:prstGeom>
          <a:noFill/>
        </p:spPr>
      </p:pic>
      <p:sp>
        <p:nvSpPr>
          <p:cNvPr id="4"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7" name="Espace réservé de la date 6"/>
          <p:cNvSpPr>
            <a:spLocks noGrp="1"/>
          </p:cNvSpPr>
          <p:nvPr>
            <p:ph type="dt" sz="half" idx="11"/>
          </p:nvPr>
        </p:nvSpPr>
        <p:spPr/>
        <p:txBody>
          <a:bodyPr/>
          <a:lstStyle/>
          <a:p>
            <a:fld id="{8D4851A4-7E62-43E6-BA16-1C4AD23210C4}" type="datetimeFigureOut">
              <a:rPr lang="fr-FR" smtClean="0"/>
              <a:pPr/>
              <a:t>05/03/2024</a:t>
            </a:fld>
            <a:endParaRPr lang="fr-FR"/>
          </a:p>
        </p:txBody>
      </p:sp>
      <p:sp>
        <p:nvSpPr>
          <p:cNvPr id="8" name="Espace réservé du numéro de diapositive 7"/>
          <p:cNvSpPr>
            <a:spLocks noGrp="1"/>
          </p:cNvSpPr>
          <p:nvPr>
            <p:ph type="sldNum" sz="quarter" idx="12"/>
          </p:nvPr>
        </p:nvSpPr>
        <p:spPr/>
        <p:txBody>
          <a:bodyPr/>
          <a:lstStyle/>
          <a:p>
            <a:fld id="{6342E44C-BEF3-483C-8135-BCB35E9F5E4B}" type="slidenum">
              <a:rPr lang="fr-FR" smtClean="0"/>
              <a:pPr/>
              <a:t>‹N°›</a:t>
            </a:fld>
            <a:endParaRPr lang="fr-FR" dirty="0"/>
          </a:p>
        </p:txBody>
      </p:sp>
      <p:sp>
        <p:nvSpPr>
          <p:cNvPr id="9" name="Espace réservé du pied de page 8"/>
          <p:cNvSpPr>
            <a:spLocks noGrp="1"/>
          </p:cNvSpPr>
          <p:nvPr>
            <p:ph type="ftr" sz="quarter" idx="13"/>
          </p:nvPr>
        </p:nvSpPr>
        <p:spPr/>
        <p:txBody>
          <a:bodyPr/>
          <a:lstStyle/>
          <a:p>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ge intérieure 3">
    <p:spTree>
      <p:nvGrpSpPr>
        <p:cNvPr id="1" name=""/>
        <p:cNvGrpSpPr/>
        <p:nvPr/>
      </p:nvGrpSpPr>
      <p:grpSpPr>
        <a:xfrm>
          <a:off x="0" y="0"/>
          <a:ext cx="0" cy="0"/>
          <a:chOff x="0" y="0"/>
          <a:chExt cx="0" cy="0"/>
        </a:xfrm>
      </p:grpSpPr>
      <p:pic>
        <p:nvPicPr>
          <p:cNvPr id="5" name="Picture 4" descr="W:\Photos\2013\Communication\PPT\TitreNeutre.jpg"/>
          <p:cNvPicPr>
            <a:picLocks noChangeAspect="1" noChangeArrowheads="1"/>
          </p:cNvPicPr>
          <p:nvPr userDrawn="1"/>
        </p:nvPicPr>
        <p:blipFill>
          <a:blip r:embed="rId2"/>
          <a:stretch>
            <a:fillRect/>
          </a:stretch>
        </p:blipFill>
        <p:spPr bwMode="auto">
          <a:xfrm>
            <a:off x="-25400" y="539528"/>
            <a:ext cx="9163050" cy="657225"/>
          </a:xfrm>
          <a:prstGeom prst="rect">
            <a:avLst/>
          </a:prstGeom>
          <a:noFill/>
        </p:spPr>
      </p:pic>
      <p:sp>
        <p:nvSpPr>
          <p:cNvPr id="3" name="Espace réservé du contenu 2"/>
          <p:cNvSpPr>
            <a:spLocks noGrp="1"/>
          </p:cNvSpPr>
          <p:nvPr>
            <p:ph sz="half" idx="1"/>
          </p:nvPr>
        </p:nvSpPr>
        <p:spPr>
          <a:xfrm>
            <a:off x="609600" y="1600201"/>
            <a:ext cx="5384800" cy="4525963"/>
          </a:xfrm>
          <a:prstGeom prst="rect">
            <a:avLst/>
          </a:prstGeom>
        </p:spPr>
        <p:txBody>
          <a:bodyPr vert="horz"/>
          <a:lstStyle>
            <a:lvl1pPr marL="342900" indent="-342900">
              <a:buFontTx/>
              <a:buBlip>
                <a:blip r:embed="rId3"/>
              </a:buBlip>
              <a:defRPr sz="2200" b="1">
                <a:solidFill>
                  <a:schemeClr val="tx2"/>
                </a:solidFill>
              </a:defRPr>
            </a:lvl1pPr>
            <a:lvl2pPr marL="800100" indent="-342900">
              <a:buFontTx/>
              <a:buBlip>
                <a:blip r:embed="rId4"/>
              </a:buBlip>
              <a:defRPr sz="2200" i="1">
                <a:solidFill>
                  <a:schemeClr val="tx2"/>
                </a:solidFill>
              </a:defRPr>
            </a:lvl2pPr>
            <a:lvl3pPr marL="1257300" indent="-342900">
              <a:buFontTx/>
              <a:buBlip>
                <a:blip r:embed="rId5"/>
              </a:buBlip>
              <a:defRPr sz="2000" b="1">
                <a:solidFill>
                  <a:schemeClr val="tx2"/>
                </a:solidFill>
              </a:defRPr>
            </a:lvl3pPr>
            <a:lvl4pPr marL="1371600" indent="0">
              <a:buNone/>
              <a:defRPr sz="1800" b="1" i="1">
                <a:solidFill>
                  <a:schemeClr val="tx2"/>
                </a:solidFill>
              </a:defRPr>
            </a:lvl4pPr>
            <a:lvl5pPr marL="1828800" indent="0">
              <a:buNone/>
              <a:defRPr sz="2000">
                <a:solidFill>
                  <a:schemeClr val="tx2"/>
                </a:solidFill>
              </a:defRPr>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6"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7" name="Espace réservé de la date 6"/>
          <p:cNvSpPr>
            <a:spLocks noGrp="1"/>
          </p:cNvSpPr>
          <p:nvPr>
            <p:ph type="dt" sz="half" idx="10"/>
          </p:nvPr>
        </p:nvSpPr>
        <p:spPr/>
        <p:txBody>
          <a:bodyPr/>
          <a:lstStyle/>
          <a:p>
            <a:fld id="{8D4851A4-7E62-43E6-BA16-1C4AD23210C4}" type="datetimeFigureOut">
              <a:rPr lang="fr-FR" smtClean="0"/>
              <a:pPr/>
              <a:t>05/03/2024</a:t>
            </a:fld>
            <a:endParaRPr lang="fr-FR"/>
          </a:p>
        </p:txBody>
      </p:sp>
      <p:sp>
        <p:nvSpPr>
          <p:cNvPr id="8" name="Espace réservé du numéro de diapositive 7"/>
          <p:cNvSpPr>
            <a:spLocks noGrp="1"/>
          </p:cNvSpPr>
          <p:nvPr>
            <p:ph type="sldNum" sz="quarter" idx="11"/>
          </p:nvPr>
        </p:nvSpPr>
        <p:spPr/>
        <p:txBody>
          <a:bodyPr/>
          <a:lstStyle/>
          <a:p>
            <a:fld id="{6342E44C-BEF3-483C-8135-BCB35E9F5E4B}" type="slidenum">
              <a:rPr lang="fr-FR" smtClean="0"/>
              <a:pPr/>
              <a:t>‹N°›</a:t>
            </a:fld>
            <a:endParaRPr lang="fr-FR" dirty="0"/>
          </a:p>
        </p:txBody>
      </p:sp>
      <p:sp>
        <p:nvSpPr>
          <p:cNvPr id="9" name="Espace réservé du pied de page 8"/>
          <p:cNvSpPr>
            <a:spLocks noGrp="1"/>
          </p:cNvSpPr>
          <p:nvPr>
            <p:ph type="ftr" sz="quarter" idx="12"/>
          </p:nvPr>
        </p:nvSpPr>
        <p:spPr/>
        <p:txBody>
          <a:bodyPr/>
          <a:lstStyle/>
          <a:p>
            <a:endParaRPr lang="fr-FR" dirty="0"/>
          </a:p>
        </p:txBody>
      </p:sp>
      <p:sp>
        <p:nvSpPr>
          <p:cNvPr id="10" name="Espace réservé du contenu 2"/>
          <p:cNvSpPr>
            <a:spLocks noGrp="1"/>
          </p:cNvSpPr>
          <p:nvPr>
            <p:ph sz="half" idx="13"/>
          </p:nvPr>
        </p:nvSpPr>
        <p:spPr>
          <a:xfrm>
            <a:off x="6197600" y="1600200"/>
            <a:ext cx="5384800" cy="4525963"/>
          </a:xfrm>
          <a:prstGeom prst="rect">
            <a:avLst/>
          </a:prstGeom>
        </p:spPr>
        <p:txBody>
          <a:bodyPr vert="horz"/>
          <a:lstStyle>
            <a:lvl1pPr marL="342900" indent="-342900">
              <a:buFontTx/>
              <a:buBlip>
                <a:blip r:embed="rId3"/>
              </a:buBlip>
              <a:defRPr sz="2200" b="1">
                <a:solidFill>
                  <a:schemeClr val="tx2"/>
                </a:solidFill>
              </a:defRPr>
            </a:lvl1pPr>
            <a:lvl2pPr marL="800100" indent="-342900">
              <a:buFontTx/>
              <a:buBlip>
                <a:blip r:embed="rId4"/>
              </a:buBlip>
              <a:defRPr sz="2200" i="1">
                <a:solidFill>
                  <a:schemeClr val="tx2"/>
                </a:solidFill>
              </a:defRPr>
            </a:lvl2pPr>
            <a:lvl3pPr marL="1257300" indent="-342900">
              <a:buFontTx/>
              <a:buBlip>
                <a:blip r:embed="rId5"/>
              </a:buBlip>
              <a:defRPr sz="2000" b="1">
                <a:solidFill>
                  <a:schemeClr val="tx2"/>
                </a:solidFill>
              </a:defRPr>
            </a:lvl3pPr>
            <a:lvl4pPr marL="1371600" indent="0">
              <a:buNone/>
              <a:defRPr sz="1800" b="1" i="1">
                <a:solidFill>
                  <a:schemeClr val="tx2"/>
                </a:solidFill>
              </a:defRPr>
            </a:lvl4pPr>
            <a:lvl5pPr marL="1828800" indent="0">
              <a:buNone/>
              <a:defRPr sz="2000">
                <a:solidFill>
                  <a:schemeClr val="tx2"/>
                </a:solidFill>
              </a:defRPr>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onnes">
    <p:spTree>
      <p:nvGrpSpPr>
        <p:cNvPr id="1" name=""/>
        <p:cNvGrpSpPr/>
        <p:nvPr/>
      </p:nvGrpSpPr>
      <p:grpSpPr>
        <a:xfrm>
          <a:off x="0" y="0"/>
          <a:ext cx="0" cy="0"/>
          <a:chOff x="0" y="0"/>
          <a:chExt cx="0" cy="0"/>
        </a:xfrm>
      </p:grpSpPr>
      <p:pic>
        <p:nvPicPr>
          <p:cNvPr id="5" name="Picture 4" descr="W:\Photos\2013\Communication\PPT\TitreNeutre.jpg"/>
          <p:cNvPicPr>
            <a:picLocks noChangeAspect="1" noChangeArrowheads="1"/>
          </p:cNvPicPr>
          <p:nvPr userDrawn="1"/>
        </p:nvPicPr>
        <p:blipFill>
          <a:blip r:embed="rId2"/>
          <a:stretch>
            <a:fillRect/>
          </a:stretch>
        </p:blipFill>
        <p:spPr bwMode="auto">
          <a:xfrm>
            <a:off x="-25400" y="539528"/>
            <a:ext cx="9163050" cy="657225"/>
          </a:xfrm>
          <a:prstGeom prst="rect">
            <a:avLst/>
          </a:prstGeom>
          <a:noFill/>
        </p:spPr>
      </p:pic>
      <p:sp>
        <p:nvSpPr>
          <p:cNvPr id="4" name="Espace réservé du contenu 3"/>
          <p:cNvSpPr>
            <a:spLocks noGrp="1"/>
          </p:cNvSpPr>
          <p:nvPr>
            <p:ph sz="half" idx="2"/>
          </p:nvPr>
        </p:nvSpPr>
        <p:spPr>
          <a:xfrm>
            <a:off x="4220683" y="3356993"/>
            <a:ext cx="3600000" cy="2769171"/>
          </a:xfrm>
          <a:prstGeom prst="rect">
            <a:avLst/>
          </a:prstGeom>
        </p:spPr>
        <p:txBody>
          <a:bodyPr vert="horz"/>
          <a:lstStyle>
            <a:lvl1pPr marL="0" indent="0">
              <a:buFont typeface="Arial" panose="020B0604020202020204" pitchFamily="34" charset="0"/>
              <a:buNone/>
              <a:defRPr sz="1800" b="0">
                <a:solidFill>
                  <a:schemeClr val="tx2"/>
                </a:solidFill>
              </a:defRPr>
            </a:lvl1pPr>
            <a:lvl2pPr marL="457200" indent="0">
              <a:buFont typeface="Arial" panose="020B0604020202020204" pitchFamily="34" charset="0"/>
              <a:buNone/>
              <a:defRPr sz="2200">
                <a:solidFill>
                  <a:schemeClr val="tx2"/>
                </a:solidFill>
              </a:defRPr>
            </a:lvl2pPr>
            <a:lvl3pPr marL="914400" indent="0">
              <a:buNone/>
              <a:defRPr sz="2200">
                <a:solidFill>
                  <a:schemeClr val="tx2"/>
                </a:solidFill>
              </a:defRPr>
            </a:lvl3pPr>
            <a:lvl4pPr marL="1371600" indent="0">
              <a:buNone/>
              <a:defRPr sz="2200">
                <a:solidFill>
                  <a:schemeClr val="tx2"/>
                </a:solidFill>
              </a:defRPr>
            </a:lvl4pPr>
            <a:lvl5pPr marL="1828800" indent="0">
              <a:buNone/>
              <a:defRPr sz="2200">
                <a:solidFill>
                  <a:schemeClr val="tx2"/>
                </a:solidFill>
              </a:defRPr>
            </a:lvl5pPr>
            <a:lvl6pPr>
              <a:defRPr sz="1800"/>
            </a:lvl6pPr>
            <a:lvl7pPr>
              <a:defRPr sz="1800"/>
            </a:lvl7pPr>
            <a:lvl8pPr>
              <a:defRPr sz="1800"/>
            </a:lvl8pPr>
            <a:lvl9pPr>
              <a:defRPr sz="1800"/>
            </a:lvl9pPr>
          </a:lstStyle>
          <a:p>
            <a:pPr lvl="0"/>
            <a:r>
              <a:rPr lang="fr-FR"/>
              <a:t>Modifier les styles du texte du masque</a:t>
            </a:r>
          </a:p>
        </p:txBody>
      </p:sp>
      <p:sp>
        <p:nvSpPr>
          <p:cNvPr id="6"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7" name="Espace réservé de la date 6"/>
          <p:cNvSpPr>
            <a:spLocks noGrp="1"/>
          </p:cNvSpPr>
          <p:nvPr>
            <p:ph type="dt" sz="half" idx="10"/>
          </p:nvPr>
        </p:nvSpPr>
        <p:spPr/>
        <p:txBody>
          <a:bodyPr/>
          <a:lstStyle/>
          <a:p>
            <a:fld id="{8D4851A4-7E62-43E6-BA16-1C4AD23210C4}" type="datetimeFigureOut">
              <a:rPr lang="fr-FR" smtClean="0"/>
              <a:pPr/>
              <a:t>05/03/2024</a:t>
            </a:fld>
            <a:endParaRPr lang="fr-FR"/>
          </a:p>
        </p:txBody>
      </p:sp>
      <p:sp>
        <p:nvSpPr>
          <p:cNvPr id="8" name="Espace réservé du numéro de diapositive 7"/>
          <p:cNvSpPr>
            <a:spLocks noGrp="1"/>
          </p:cNvSpPr>
          <p:nvPr>
            <p:ph type="sldNum" sz="quarter" idx="11"/>
          </p:nvPr>
        </p:nvSpPr>
        <p:spPr/>
        <p:txBody>
          <a:bodyPr/>
          <a:lstStyle/>
          <a:p>
            <a:fld id="{6342E44C-BEF3-483C-8135-BCB35E9F5E4B}" type="slidenum">
              <a:rPr lang="fr-FR" smtClean="0"/>
              <a:pPr/>
              <a:t>‹N°›</a:t>
            </a:fld>
            <a:endParaRPr lang="fr-FR" dirty="0"/>
          </a:p>
        </p:txBody>
      </p:sp>
      <p:sp>
        <p:nvSpPr>
          <p:cNvPr id="9" name="Espace réservé du pied de page 8"/>
          <p:cNvSpPr>
            <a:spLocks noGrp="1"/>
          </p:cNvSpPr>
          <p:nvPr>
            <p:ph type="ftr" sz="quarter" idx="12"/>
          </p:nvPr>
        </p:nvSpPr>
        <p:spPr/>
        <p:txBody>
          <a:bodyPr/>
          <a:lstStyle/>
          <a:p>
            <a:endParaRPr lang="fr-FR" dirty="0"/>
          </a:p>
        </p:txBody>
      </p:sp>
      <p:sp>
        <p:nvSpPr>
          <p:cNvPr id="12" name="Espace réservé du contenu 3"/>
          <p:cNvSpPr>
            <a:spLocks noGrp="1"/>
          </p:cNvSpPr>
          <p:nvPr>
            <p:ph sz="half" idx="13"/>
          </p:nvPr>
        </p:nvSpPr>
        <p:spPr>
          <a:xfrm>
            <a:off x="8112224" y="3356993"/>
            <a:ext cx="3600000" cy="2769171"/>
          </a:xfrm>
          <a:prstGeom prst="rect">
            <a:avLst/>
          </a:prstGeom>
        </p:spPr>
        <p:txBody>
          <a:bodyPr vert="horz"/>
          <a:lstStyle>
            <a:lvl1pPr marL="0" indent="0">
              <a:buFont typeface="Arial" panose="020B0604020202020204" pitchFamily="34" charset="0"/>
              <a:buNone/>
              <a:defRPr sz="1800" b="0">
                <a:solidFill>
                  <a:schemeClr val="tx2"/>
                </a:solidFill>
              </a:defRPr>
            </a:lvl1pPr>
            <a:lvl2pPr marL="457200" indent="0">
              <a:buFont typeface="Arial" panose="020B0604020202020204" pitchFamily="34" charset="0"/>
              <a:buNone/>
              <a:defRPr sz="2200">
                <a:solidFill>
                  <a:schemeClr val="tx2"/>
                </a:solidFill>
              </a:defRPr>
            </a:lvl2pPr>
            <a:lvl3pPr marL="914400" indent="0">
              <a:buNone/>
              <a:defRPr sz="2200">
                <a:solidFill>
                  <a:schemeClr val="tx2"/>
                </a:solidFill>
              </a:defRPr>
            </a:lvl3pPr>
            <a:lvl4pPr marL="1371600" indent="0">
              <a:buNone/>
              <a:defRPr sz="2200">
                <a:solidFill>
                  <a:schemeClr val="tx2"/>
                </a:solidFill>
              </a:defRPr>
            </a:lvl4pPr>
            <a:lvl5pPr marL="1828800" indent="0">
              <a:buNone/>
              <a:defRPr sz="2200">
                <a:solidFill>
                  <a:schemeClr val="tx2"/>
                </a:solidFill>
              </a:defRPr>
            </a:lvl5pPr>
            <a:lvl6pPr>
              <a:defRPr sz="1800"/>
            </a:lvl6pPr>
            <a:lvl7pPr>
              <a:defRPr sz="1800"/>
            </a:lvl7pPr>
            <a:lvl8pPr>
              <a:defRPr sz="1800"/>
            </a:lvl8pPr>
            <a:lvl9pPr>
              <a:defRPr sz="1800"/>
            </a:lvl9pPr>
          </a:lstStyle>
          <a:p>
            <a:pPr lvl="0"/>
            <a:r>
              <a:rPr lang="fr-FR"/>
              <a:t>Modifier les styles du texte du masque</a:t>
            </a:r>
          </a:p>
        </p:txBody>
      </p:sp>
      <p:sp>
        <p:nvSpPr>
          <p:cNvPr id="13" name="Espace réservé du contenu 3"/>
          <p:cNvSpPr>
            <a:spLocks noGrp="1"/>
          </p:cNvSpPr>
          <p:nvPr>
            <p:ph sz="half" idx="14"/>
          </p:nvPr>
        </p:nvSpPr>
        <p:spPr>
          <a:xfrm>
            <a:off x="329141" y="3356993"/>
            <a:ext cx="3600000" cy="2769171"/>
          </a:xfrm>
          <a:prstGeom prst="rect">
            <a:avLst/>
          </a:prstGeom>
        </p:spPr>
        <p:txBody>
          <a:bodyPr vert="horz"/>
          <a:lstStyle>
            <a:lvl1pPr marL="0" indent="0">
              <a:buFont typeface="Arial" panose="020B0604020202020204" pitchFamily="34" charset="0"/>
              <a:buNone/>
              <a:defRPr sz="1800" b="0">
                <a:solidFill>
                  <a:schemeClr val="tx2"/>
                </a:solidFill>
              </a:defRPr>
            </a:lvl1pPr>
            <a:lvl2pPr marL="457200" indent="0">
              <a:buFont typeface="Arial" panose="020B0604020202020204" pitchFamily="34" charset="0"/>
              <a:buNone/>
              <a:defRPr sz="2200">
                <a:solidFill>
                  <a:schemeClr val="tx2"/>
                </a:solidFill>
              </a:defRPr>
            </a:lvl2pPr>
            <a:lvl3pPr marL="914400" indent="0">
              <a:buNone/>
              <a:defRPr sz="2200">
                <a:solidFill>
                  <a:schemeClr val="tx2"/>
                </a:solidFill>
              </a:defRPr>
            </a:lvl3pPr>
            <a:lvl4pPr marL="1371600" indent="0">
              <a:buNone/>
              <a:defRPr sz="2200">
                <a:solidFill>
                  <a:schemeClr val="tx2"/>
                </a:solidFill>
              </a:defRPr>
            </a:lvl4pPr>
            <a:lvl5pPr marL="1828800" indent="0">
              <a:buNone/>
              <a:defRPr sz="2200">
                <a:solidFill>
                  <a:schemeClr val="tx2"/>
                </a:solidFill>
              </a:defRPr>
            </a:lvl5pPr>
            <a:lvl6pPr>
              <a:defRPr sz="1800"/>
            </a:lvl6pPr>
            <a:lvl7pPr>
              <a:defRPr sz="1800"/>
            </a:lvl7pPr>
            <a:lvl8pPr>
              <a:defRPr sz="1800"/>
            </a:lvl8pPr>
            <a:lvl9pPr>
              <a:defRPr sz="1800"/>
            </a:lvl9pPr>
          </a:lstStyle>
          <a:p>
            <a:pPr lvl="0"/>
            <a:r>
              <a:rPr lang="fr-FR"/>
              <a:t>Modifier les styles du texte du masque</a:t>
            </a:r>
          </a:p>
        </p:txBody>
      </p:sp>
      <p:sp>
        <p:nvSpPr>
          <p:cNvPr id="14" name="Espace réservé du contenu 3"/>
          <p:cNvSpPr>
            <a:spLocks noGrp="1"/>
          </p:cNvSpPr>
          <p:nvPr>
            <p:ph sz="half" idx="15"/>
          </p:nvPr>
        </p:nvSpPr>
        <p:spPr>
          <a:xfrm>
            <a:off x="335360" y="1340768"/>
            <a:ext cx="11425269" cy="1800200"/>
          </a:xfrm>
          <a:prstGeom prst="rect">
            <a:avLst/>
          </a:prstGeom>
        </p:spPr>
        <p:txBody>
          <a:bodyPr vert="horz"/>
          <a:lstStyle>
            <a:lvl1pPr marL="0" indent="0">
              <a:buFont typeface="Arial" panose="020B0604020202020204" pitchFamily="34" charset="0"/>
              <a:buNone/>
              <a:defRPr sz="1800" b="0">
                <a:solidFill>
                  <a:schemeClr val="tx2"/>
                </a:solidFill>
              </a:defRPr>
            </a:lvl1pPr>
            <a:lvl2pPr marL="457200" indent="0">
              <a:buFont typeface="Arial" panose="020B0604020202020204" pitchFamily="34" charset="0"/>
              <a:buNone/>
              <a:defRPr sz="2200">
                <a:solidFill>
                  <a:schemeClr val="tx2"/>
                </a:solidFill>
              </a:defRPr>
            </a:lvl2pPr>
            <a:lvl3pPr marL="914400" indent="0">
              <a:buNone/>
              <a:defRPr sz="2200">
                <a:solidFill>
                  <a:schemeClr val="tx2"/>
                </a:solidFill>
              </a:defRPr>
            </a:lvl3pPr>
            <a:lvl4pPr marL="1371600" indent="0">
              <a:buNone/>
              <a:defRPr sz="2200">
                <a:solidFill>
                  <a:schemeClr val="tx2"/>
                </a:solidFill>
              </a:defRPr>
            </a:lvl4pPr>
            <a:lvl5pPr marL="1828800" indent="0">
              <a:buNone/>
              <a:defRPr sz="2200">
                <a:solidFill>
                  <a:schemeClr val="tx2"/>
                </a:solidFill>
              </a:defRPr>
            </a:lvl5pPr>
            <a:lvl6pPr>
              <a:defRPr sz="1800"/>
            </a:lvl6pPr>
            <a:lvl7pPr>
              <a:defRPr sz="1800"/>
            </a:lvl7pPr>
            <a:lvl8pPr>
              <a:defRPr sz="1800"/>
            </a:lvl8pPr>
            <a:lvl9pPr>
              <a:defRPr sz="1800"/>
            </a:lvl9pPr>
          </a:lstStyle>
          <a:p>
            <a:pPr lvl="0"/>
            <a:r>
              <a:rPr lang="fr-FR"/>
              <a:t>Modifier les styles du texte du masque</a:t>
            </a:r>
          </a:p>
        </p:txBody>
      </p:sp>
    </p:spTree>
    <p:extLst>
      <p:ext uri="{BB962C8B-B14F-4D97-AF65-F5344CB8AC3E}">
        <p14:creationId xmlns:p14="http://schemas.microsoft.com/office/powerpoint/2010/main" val="792505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27" name="Picture 3" descr="W:\Photos\2013\Communication\PPT\FFVoile_Signature.jpg"/>
          <p:cNvPicPr>
            <a:picLocks noChangeAspect="1" noChangeArrowheads="1"/>
          </p:cNvPicPr>
          <p:nvPr/>
        </p:nvPicPr>
        <p:blipFill>
          <a:blip r:embed="rId14"/>
          <a:stretch>
            <a:fillRect/>
          </a:stretch>
        </p:blipFill>
        <p:spPr bwMode="auto">
          <a:xfrm>
            <a:off x="10420350" y="6000750"/>
            <a:ext cx="1771650" cy="857250"/>
          </a:xfrm>
          <a:prstGeom prst="rect">
            <a:avLst/>
          </a:prstGeom>
          <a:noFill/>
        </p:spPr>
      </p:pic>
      <p:sp>
        <p:nvSpPr>
          <p:cNvPr id="5" name="Espace réservé de la date 4"/>
          <p:cNvSpPr>
            <a:spLocks noGrp="1"/>
          </p:cNvSpPr>
          <p:nvPr>
            <p:ph type="dt" sz="half" idx="2"/>
          </p:nvPr>
        </p:nvSpPr>
        <p:spPr>
          <a:xfrm>
            <a:off x="9552384" y="1"/>
            <a:ext cx="126193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4851A4-7E62-43E6-BA16-1C4AD23210C4}" type="datetimeFigureOut">
              <a:rPr lang="fr-FR" smtClean="0"/>
              <a:pPr/>
              <a:t>05/03/2024</a:t>
            </a:fld>
            <a:endParaRPr lang="fr-FR" dirty="0"/>
          </a:p>
        </p:txBody>
      </p:sp>
      <p:sp>
        <p:nvSpPr>
          <p:cNvPr id="6" name="Espace réservé du pied de page 5"/>
          <p:cNvSpPr>
            <a:spLocks noGrp="1"/>
          </p:cNvSpPr>
          <p:nvPr>
            <p:ph type="ftr" sz="quarter" idx="3"/>
          </p:nvPr>
        </p:nvSpPr>
        <p:spPr>
          <a:xfrm>
            <a:off x="2063552" y="6356351"/>
            <a:ext cx="643271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7" name="Espace réservé du numéro de diapositive 6"/>
          <p:cNvSpPr>
            <a:spLocks noGrp="1"/>
          </p:cNvSpPr>
          <p:nvPr>
            <p:ph type="sldNum" sz="quarter" idx="4"/>
          </p:nvPr>
        </p:nvSpPr>
        <p:spPr>
          <a:xfrm>
            <a:off x="10992544" y="1"/>
            <a:ext cx="9499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2E44C-BEF3-483C-8135-BCB35E9F5E4B}"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42" r:id="rId3"/>
    <p:sldLayoutId id="2147483737" r:id="rId4"/>
    <p:sldLayoutId id="2147483736" r:id="rId5"/>
    <p:sldLayoutId id="2147483743" r:id="rId6"/>
    <p:sldLayoutId id="2147483738" r:id="rId7"/>
    <p:sldLayoutId id="2147483726" r:id="rId8"/>
    <p:sldLayoutId id="2147483740" r:id="rId9"/>
    <p:sldLayoutId id="2147483739" r:id="rId10"/>
    <p:sldLayoutId id="2147483731" r:id="rId11"/>
    <p:sldLayoutId id="2147483741" r:id="rId12"/>
  </p:sldLayoutIdLst>
  <p:txStyles>
    <p:titleStyle>
      <a:lvl1pPr algn="l" rtl="0" eaLnBrk="1" fontAlgn="base" hangingPunct="1">
        <a:spcBef>
          <a:spcPct val="0"/>
        </a:spcBef>
        <a:spcAft>
          <a:spcPct val="0"/>
        </a:spcAft>
        <a:defRPr sz="4400">
          <a:solidFill>
            <a:schemeClr val="tx2"/>
          </a:solidFill>
          <a:latin typeface="+mj-lt"/>
          <a:ea typeface="+mj-ea"/>
          <a:cs typeface="ＭＳ Ｐゴシック" charset="0"/>
        </a:defRPr>
      </a:lvl1pPr>
      <a:lvl2pPr algn="l" rtl="0" eaLnBrk="1" fontAlgn="base" hangingPunct="1">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1" fontAlgn="base" hangingPunct="1">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1" fontAlgn="base" hangingPunct="1">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1" fontAlgn="base" hangingPunct="1">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1" fontAlgn="base" hangingPunct="1">
        <a:spcBef>
          <a:spcPct val="0"/>
        </a:spcBef>
        <a:spcAft>
          <a:spcPct val="0"/>
        </a:spcAft>
        <a:defRPr sz="4400">
          <a:solidFill>
            <a:schemeClr val="tx2"/>
          </a:solidFill>
          <a:latin typeface="Times New Roman" charset="0"/>
          <a:ea typeface="ＭＳ Ｐゴシック" charset="0"/>
        </a:defRPr>
      </a:lvl6pPr>
      <a:lvl7pPr marL="914400" algn="l" rtl="0" eaLnBrk="1" fontAlgn="base" hangingPunct="1">
        <a:spcBef>
          <a:spcPct val="0"/>
        </a:spcBef>
        <a:spcAft>
          <a:spcPct val="0"/>
        </a:spcAft>
        <a:defRPr sz="4400">
          <a:solidFill>
            <a:schemeClr val="tx2"/>
          </a:solidFill>
          <a:latin typeface="Times New Roman" charset="0"/>
          <a:ea typeface="ＭＳ Ｐゴシック" charset="0"/>
        </a:defRPr>
      </a:lvl7pPr>
      <a:lvl8pPr marL="1371600" algn="l" rtl="0" eaLnBrk="1" fontAlgn="base" hangingPunct="1">
        <a:spcBef>
          <a:spcPct val="0"/>
        </a:spcBef>
        <a:spcAft>
          <a:spcPct val="0"/>
        </a:spcAft>
        <a:defRPr sz="4400">
          <a:solidFill>
            <a:schemeClr val="tx2"/>
          </a:solidFill>
          <a:latin typeface="Times New Roman" charset="0"/>
          <a:ea typeface="ＭＳ Ｐゴシック" charset="0"/>
        </a:defRPr>
      </a:lvl8pPr>
      <a:lvl9pPr marL="1828800" algn="l" rtl="0" eaLnBrk="1" fontAlgn="base" hangingPunct="1">
        <a:spcBef>
          <a:spcPct val="0"/>
        </a:spcBef>
        <a:spcAft>
          <a:spcPct val="0"/>
        </a:spcAft>
        <a:defRPr sz="4400">
          <a:solidFill>
            <a:schemeClr val="tx2"/>
          </a:solidFill>
          <a:latin typeface="Times New Roman" charset="0"/>
          <a:ea typeface="ＭＳ Ｐゴシック" charset="0"/>
        </a:defRPr>
      </a:lvl9pPr>
    </p:titleStyle>
    <p:bodyStyle>
      <a:lvl1pPr marL="419100" indent="-419100" algn="l" rtl="0" eaLnBrk="1" fontAlgn="base" hangingPunct="1">
        <a:spcBef>
          <a:spcPct val="20000"/>
        </a:spcBef>
        <a:spcAft>
          <a:spcPct val="0"/>
        </a:spcAft>
        <a:buSzPct val="80000"/>
        <a:buFont typeface="Arial" pitchFamily="34" charset="0"/>
        <a:buAutoNum type="arabicParenR"/>
        <a:defRPr sz="2200">
          <a:solidFill>
            <a:schemeClr val="tx1"/>
          </a:solidFill>
          <a:latin typeface="+mn-lt"/>
          <a:ea typeface="+mn-ea"/>
          <a:cs typeface="ＭＳ Ｐゴシック" charset="0"/>
        </a:defRPr>
      </a:lvl1pPr>
      <a:lvl2pPr marL="838200" indent="-381000" algn="l" rtl="0" eaLnBrk="1" fontAlgn="base" hangingPunct="1">
        <a:spcBef>
          <a:spcPct val="20000"/>
        </a:spcBef>
        <a:spcAft>
          <a:spcPct val="0"/>
        </a:spcAft>
        <a:buFont typeface="Arial" pitchFamily="34" charset="0"/>
        <a:buAutoNum type="arabicPeriod"/>
        <a:defRPr sz="2000">
          <a:solidFill>
            <a:schemeClr val="tx1"/>
          </a:solidFill>
          <a:latin typeface="+mn-lt"/>
          <a:ea typeface="+mn-ea"/>
        </a:defRPr>
      </a:lvl2pPr>
      <a:lvl3pPr marL="1371600" indent="-457200" algn="l" rtl="0" eaLnBrk="1" fontAlgn="base" hangingPunct="1">
        <a:spcBef>
          <a:spcPct val="20000"/>
        </a:spcBef>
        <a:spcAft>
          <a:spcPct val="0"/>
        </a:spcAft>
        <a:buChar char="•"/>
        <a:defRPr sz="2400">
          <a:solidFill>
            <a:schemeClr val="tx1"/>
          </a:solidFill>
          <a:latin typeface="+mn-lt"/>
          <a:ea typeface="+mn-ea"/>
        </a:defRPr>
      </a:lvl3pPr>
      <a:lvl4pPr marL="1752600" indent="-381000" algn="l" rtl="0" eaLnBrk="1" fontAlgn="base" hangingPunct="1">
        <a:spcBef>
          <a:spcPct val="20000"/>
        </a:spcBef>
        <a:spcAft>
          <a:spcPct val="0"/>
        </a:spcAft>
        <a:buChar char="–"/>
        <a:defRPr sz="2000">
          <a:solidFill>
            <a:schemeClr val="tx1"/>
          </a:solidFill>
          <a:latin typeface="+mn-lt"/>
          <a:ea typeface="+mn-ea"/>
        </a:defRPr>
      </a:lvl4pPr>
      <a:lvl5pPr marL="2209800" indent="-381000" algn="l" rtl="0" eaLnBrk="1" fontAlgn="base" hangingPunct="1">
        <a:spcBef>
          <a:spcPct val="20000"/>
        </a:spcBef>
        <a:spcAft>
          <a:spcPct val="0"/>
        </a:spcAft>
        <a:buChar char="»"/>
        <a:defRPr sz="2000">
          <a:solidFill>
            <a:schemeClr val="tx1"/>
          </a:solidFill>
          <a:latin typeface="+mn-lt"/>
          <a:ea typeface="+mn-ea"/>
        </a:defRPr>
      </a:lvl5pPr>
      <a:lvl6pPr marL="2667000" indent="-381000" algn="l" rtl="0" eaLnBrk="1" fontAlgn="base" hangingPunct="1">
        <a:spcBef>
          <a:spcPct val="20000"/>
        </a:spcBef>
        <a:spcAft>
          <a:spcPct val="0"/>
        </a:spcAft>
        <a:buChar char="»"/>
        <a:defRPr sz="2000">
          <a:solidFill>
            <a:schemeClr val="tx1"/>
          </a:solidFill>
          <a:latin typeface="+mn-lt"/>
          <a:ea typeface="+mn-ea"/>
        </a:defRPr>
      </a:lvl6pPr>
      <a:lvl7pPr marL="3124200" indent="-381000" algn="l" rtl="0" eaLnBrk="1" fontAlgn="base" hangingPunct="1">
        <a:spcBef>
          <a:spcPct val="20000"/>
        </a:spcBef>
        <a:spcAft>
          <a:spcPct val="0"/>
        </a:spcAft>
        <a:buChar char="»"/>
        <a:defRPr sz="2000">
          <a:solidFill>
            <a:schemeClr val="tx1"/>
          </a:solidFill>
          <a:latin typeface="+mn-lt"/>
          <a:ea typeface="+mn-ea"/>
        </a:defRPr>
      </a:lvl7pPr>
      <a:lvl8pPr marL="3581400" indent="-381000" algn="l" rtl="0" eaLnBrk="1" fontAlgn="base" hangingPunct="1">
        <a:spcBef>
          <a:spcPct val="20000"/>
        </a:spcBef>
        <a:spcAft>
          <a:spcPct val="0"/>
        </a:spcAft>
        <a:buChar char="»"/>
        <a:defRPr sz="2000">
          <a:solidFill>
            <a:schemeClr val="tx1"/>
          </a:solidFill>
          <a:latin typeface="+mn-lt"/>
          <a:ea typeface="+mn-ea"/>
        </a:defRPr>
      </a:lvl8pPr>
      <a:lvl9pPr marL="4038600" indent="-3810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5.jp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emf"/><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emf"/><Relationship Id="rId1" Type="http://schemas.openxmlformats.org/officeDocument/2006/relationships/slideLayout" Target="../slideLayouts/slideLayout12.xml"/><Relationship Id="rId6" Type="http://schemas.openxmlformats.org/officeDocument/2006/relationships/image" Target="../media/image13.emf"/><Relationship Id="rId5" Type="http://schemas.openxmlformats.org/officeDocument/2006/relationships/image" Target="../media/image62.emf"/><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69.svg"/><Relationship Id="rId11" Type="http://schemas.openxmlformats.org/officeDocument/2006/relationships/image" Target="../media/image74.svg"/><Relationship Id="rId5" Type="http://schemas.openxmlformats.org/officeDocument/2006/relationships/image" Target="../media/image68.png"/><Relationship Id="rId15" Type="http://schemas.openxmlformats.org/officeDocument/2006/relationships/image" Target="../media/image7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77.png"/></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image" Target="../media/image18.pn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image" Target="../media/image29.png"/><Relationship Id="rId10" Type="http://schemas.openxmlformats.org/officeDocument/2006/relationships/image" Target="../media/image24.jpeg"/><Relationship Id="rId4" Type="http://schemas.microsoft.com/office/2007/relationships/hdphoto" Target="../media/hdphoto1.wdp"/><Relationship Id="rId9" Type="http://schemas.openxmlformats.org/officeDocument/2006/relationships/image" Target="../media/image23.jpg"/><Relationship Id="rId14" Type="http://schemas.openxmlformats.org/officeDocument/2006/relationships/image" Target="../media/image2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7.png"/><Relationship Id="rId2" Type="http://schemas.openxmlformats.org/officeDocument/2006/relationships/image" Target="../media/image14.emf"/><Relationship Id="rId1" Type="http://schemas.openxmlformats.org/officeDocument/2006/relationships/slideLayout" Target="../slideLayouts/slideLayout1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98617" y="1700808"/>
            <a:ext cx="8583783" cy="1440160"/>
          </a:xfrm>
        </p:spPr>
        <p:txBody>
          <a:bodyPr/>
          <a:lstStyle/>
          <a:p>
            <a:r>
              <a:rPr lang="fr-FR" dirty="0"/>
              <a:t>Responsabilité sociale des organisations (RSO)</a:t>
            </a:r>
          </a:p>
        </p:txBody>
      </p:sp>
      <p:sp>
        <p:nvSpPr>
          <p:cNvPr id="3" name="Espace réservé du contenu 2"/>
          <p:cNvSpPr>
            <a:spLocks noGrp="1"/>
          </p:cNvSpPr>
          <p:nvPr>
            <p:ph sz="quarter" idx="10"/>
          </p:nvPr>
        </p:nvSpPr>
        <p:spPr>
          <a:xfrm>
            <a:off x="3013449" y="1124744"/>
            <a:ext cx="8568952" cy="504056"/>
          </a:xfrm>
        </p:spPr>
        <p:txBody>
          <a:bodyPr/>
          <a:lstStyle/>
          <a:p>
            <a:endParaRPr lang="fr-FR" dirty="0"/>
          </a:p>
        </p:txBody>
      </p:sp>
      <p:sp>
        <p:nvSpPr>
          <p:cNvPr id="4" name="Espace réservé du contenu 3"/>
          <p:cNvSpPr>
            <a:spLocks noGrp="1"/>
          </p:cNvSpPr>
          <p:nvPr>
            <p:ph sz="quarter" idx="11"/>
          </p:nvPr>
        </p:nvSpPr>
        <p:spPr>
          <a:xfrm>
            <a:off x="2999657" y="4437112"/>
            <a:ext cx="8568952" cy="504056"/>
          </a:xfrm>
        </p:spPr>
        <p:txBody>
          <a:bodyPr/>
          <a:lstStyle/>
          <a:p>
            <a:endParaRPr lang="fr-FR" dirty="0"/>
          </a:p>
        </p:txBody>
      </p:sp>
    </p:spTree>
    <p:extLst>
      <p:ext uri="{BB962C8B-B14F-4D97-AF65-F5344CB8AC3E}">
        <p14:creationId xmlns:p14="http://schemas.microsoft.com/office/powerpoint/2010/main" val="3079889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8665640" cy="648072"/>
          </a:xfrm>
        </p:spPr>
        <p:txBody>
          <a:bodyPr/>
          <a:lstStyle/>
          <a:p>
            <a:r>
              <a:rPr lang="fr-FR" sz="2800" dirty="0"/>
              <a:t>2. L’épanouissement social et professionnel</a:t>
            </a:r>
            <a:br>
              <a:rPr lang="fr-FR" sz="2800" dirty="0"/>
            </a:br>
            <a:endParaRPr lang="fr-FR" sz="2800" dirty="0"/>
          </a:p>
        </p:txBody>
      </p:sp>
      <p:sp>
        <p:nvSpPr>
          <p:cNvPr id="7" name="Espace réservé du contenu 2"/>
          <p:cNvSpPr>
            <a:spLocks noGrp="1"/>
          </p:cNvSpPr>
          <p:nvPr>
            <p:ph sz="quarter" idx="10"/>
          </p:nvPr>
        </p:nvSpPr>
        <p:spPr>
          <a:xfrm>
            <a:off x="119336" y="543000"/>
            <a:ext cx="9642573" cy="5713523"/>
          </a:xfrm>
        </p:spPr>
        <p:txBody>
          <a:bodyPr/>
          <a:lstStyle/>
          <a:p>
            <a:r>
              <a:rPr lang="fr-FR" sz="2400" b="1" dirty="0">
                <a:solidFill>
                  <a:schemeClr val="bg1"/>
                </a:solidFill>
              </a:rPr>
              <a:t>ACTION 2</a:t>
            </a:r>
          </a:p>
          <a:p>
            <a:endParaRPr lang="fr-FR" sz="1400" kern="0" dirty="0">
              <a:solidFill>
                <a:schemeClr val="bg1"/>
              </a:solidFill>
            </a:endParaRPr>
          </a:p>
          <a:p>
            <a:r>
              <a:rPr lang="fr-FR" sz="1800" b="1" kern="0" dirty="0">
                <a:solidFill>
                  <a:schemeClr val="bg1"/>
                </a:solidFill>
              </a:rPr>
              <a:t>Se placer en tête de réseau et pouvoir mener des études nationales: étude sur la pénibilité des opérations de manutentions dans les bases nautique</a:t>
            </a:r>
          </a:p>
          <a:p>
            <a:endParaRPr lang="fr-FR" sz="1400" kern="0" dirty="0">
              <a:solidFill>
                <a:schemeClr val="bg1"/>
              </a:solidFill>
            </a:endParaRPr>
          </a:p>
          <a:p>
            <a:r>
              <a:rPr lang="fr-FR" sz="2000" u="sng" dirty="0">
                <a:solidFill>
                  <a:schemeClr val="bg1"/>
                </a:solidFill>
              </a:rPr>
              <a:t>Objectif :</a:t>
            </a:r>
          </a:p>
          <a:p>
            <a:r>
              <a:rPr lang="fr-FR" sz="1800" dirty="0">
                <a:solidFill>
                  <a:schemeClr val="bg1"/>
                </a:solidFill>
              </a:rPr>
              <a:t>La FFVoile engage une étude sur la pénibilité au travail pour ensuite pouvoir avoir un plan adapté, susceptible de favoriser l’attractivité de ces métiers en tension.</a:t>
            </a:r>
          </a:p>
          <a:p>
            <a:endParaRPr lang="fr-FR" sz="1800" kern="0" dirty="0">
              <a:solidFill>
                <a:schemeClr val="bg1"/>
              </a:solidFill>
            </a:endParaRPr>
          </a:p>
          <a:p>
            <a:r>
              <a:rPr lang="fr-FR" sz="1800" dirty="0">
                <a:solidFill>
                  <a:schemeClr val="bg1"/>
                </a:solidFill>
              </a:rPr>
              <a:t>Cette étude est la base pour élaborer le plan d’action et/ou obtenir des financements pour du matériel adapté, réduisant les risques</a:t>
            </a:r>
          </a:p>
          <a:p>
            <a:endParaRPr lang="fr-FR" sz="1400" dirty="0">
              <a:solidFill>
                <a:schemeClr val="bg1"/>
              </a:solidFill>
            </a:endParaRPr>
          </a:p>
        </p:txBody>
      </p:sp>
      <p:sp>
        <p:nvSpPr>
          <p:cNvPr id="6" name="ZoneTexte 5"/>
          <p:cNvSpPr txBox="1"/>
          <p:nvPr/>
        </p:nvSpPr>
        <p:spPr bwMode="auto">
          <a:xfrm>
            <a:off x="6924093" y="5655166"/>
            <a:ext cx="3744415" cy="1308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1800" u="sng" dirty="0">
                <a:solidFill>
                  <a:schemeClr val="bg1"/>
                </a:solidFill>
              </a:rPr>
              <a:t>Services « pilotes » :</a:t>
            </a:r>
          </a:p>
          <a:p>
            <a:pPr marL="342900" indent="-342900">
              <a:buFontTx/>
              <a:buChar char="-"/>
            </a:pPr>
            <a:r>
              <a:rPr lang="fr-FR" sz="1800" dirty="0">
                <a:solidFill>
                  <a:schemeClr val="bg1"/>
                </a:solidFill>
              </a:rPr>
              <a:t>Le service Développement</a:t>
            </a:r>
          </a:p>
          <a:p>
            <a:pPr marL="342900" indent="-342900">
              <a:buFontTx/>
              <a:buChar char="-"/>
            </a:pPr>
            <a:r>
              <a:rPr lang="fr-FR" sz="1800" dirty="0">
                <a:solidFill>
                  <a:schemeClr val="bg1"/>
                </a:solidFill>
              </a:rPr>
              <a:t>Le service RSO</a:t>
            </a:r>
          </a:p>
          <a:p>
            <a:pPr eaLnBrk="0" hangingPunct="0">
              <a:lnSpc>
                <a:spcPct val="40000"/>
              </a:lnSpc>
              <a:spcBef>
                <a:spcPct val="50000"/>
              </a:spcBef>
              <a:buSzTx/>
            </a:pPr>
            <a:endParaRPr lang="fr-FR" sz="1800" b="1" dirty="0">
              <a:solidFill>
                <a:srgbClr val="061F5D"/>
              </a:solidFill>
            </a:endParaRPr>
          </a:p>
        </p:txBody>
      </p:sp>
      <p:pic>
        <p:nvPicPr>
          <p:cNvPr id="9" name="Image 8">
            <a:extLst>
              <a:ext uri="{FF2B5EF4-FFF2-40B4-BE49-F238E27FC236}">
                <a16:creationId xmlns:a16="http://schemas.microsoft.com/office/drawing/2014/main" id="{3177D58E-EBCD-415D-8CD4-68A3E4F05E77}"/>
              </a:ext>
            </a:extLst>
          </p:cNvPr>
          <p:cNvPicPr>
            <a:picLocks noChangeAspect="1"/>
          </p:cNvPicPr>
          <p:nvPr/>
        </p:nvPicPr>
        <p:blipFill>
          <a:blip r:embed="rId2"/>
          <a:stretch>
            <a:fillRect/>
          </a:stretch>
        </p:blipFill>
        <p:spPr>
          <a:xfrm>
            <a:off x="9761909" y="2060848"/>
            <a:ext cx="1813197" cy="825167"/>
          </a:xfrm>
          <a:prstGeom prst="rect">
            <a:avLst/>
          </a:prstGeom>
        </p:spPr>
      </p:pic>
    </p:spTree>
    <p:extLst>
      <p:ext uri="{BB962C8B-B14F-4D97-AF65-F5344CB8AC3E}">
        <p14:creationId xmlns:p14="http://schemas.microsoft.com/office/powerpoint/2010/main" val="93437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30C41AC-16A8-8349-A741-6DB07FF34C61}"/>
              </a:ext>
            </a:extLst>
          </p:cNvPr>
          <p:cNvSpPr>
            <a:spLocks noGrp="1"/>
          </p:cNvSpPr>
          <p:nvPr>
            <p:ph type="title"/>
          </p:nvPr>
        </p:nvSpPr>
        <p:spPr/>
        <p:txBody>
          <a:bodyPr/>
          <a:lstStyle/>
          <a:p>
            <a:r>
              <a:rPr lang="fr-FR" sz="2800" dirty="0"/>
              <a:t>3. La protection de l’environnement</a:t>
            </a:r>
          </a:p>
        </p:txBody>
      </p:sp>
      <p:sp>
        <p:nvSpPr>
          <p:cNvPr id="8" name="Espace réservé du contenu 7">
            <a:extLst>
              <a:ext uri="{FF2B5EF4-FFF2-40B4-BE49-F238E27FC236}">
                <a16:creationId xmlns:a16="http://schemas.microsoft.com/office/drawing/2014/main" id="{CA4A498A-6949-3947-B546-74CBD96EB971}"/>
              </a:ext>
            </a:extLst>
          </p:cNvPr>
          <p:cNvSpPr>
            <a:spLocks noGrp="1"/>
          </p:cNvSpPr>
          <p:nvPr>
            <p:ph sz="quarter" idx="13"/>
          </p:nvPr>
        </p:nvSpPr>
        <p:spPr>
          <a:xfrm>
            <a:off x="426468" y="1609550"/>
            <a:ext cx="11765532" cy="720080"/>
          </a:xfrm>
        </p:spPr>
        <p:txBody>
          <a:bodyPr/>
          <a:lstStyle/>
          <a:p>
            <a:pPr marL="0" indent="0">
              <a:buNone/>
            </a:pPr>
            <a:r>
              <a:rPr lang="fr-FR" dirty="0">
                <a:solidFill>
                  <a:schemeClr val="tx2"/>
                </a:solidFill>
              </a:rPr>
              <a:t>Préserver l’homme en protégeant la biodiversité et les ressources naturelles dans la conduite de ses activités, la construction, l’entretien et l’exploitation de ses équipements sportifs</a:t>
            </a:r>
          </a:p>
        </p:txBody>
      </p:sp>
      <p:sp>
        <p:nvSpPr>
          <p:cNvPr id="16" name="Rectangle : coins arrondis 15">
            <a:extLst>
              <a:ext uri="{FF2B5EF4-FFF2-40B4-BE49-F238E27FC236}">
                <a16:creationId xmlns:a16="http://schemas.microsoft.com/office/drawing/2014/main" id="{86806D96-CCC8-4BCE-9167-992DC38A2035}"/>
              </a:ext>
            </a:extLst>
          </p:cNvPr>
          <p:cNvSpPr/>
          <p:nvPr/>
        </p:nvSpPr>
        <p:spPr bwMode="auto">
          <a:xfrm>
            <a:off x="8760296" y="2649113"/>
            <a:ext cx="3238518" cy="3197571"/>
          </a:xfrm>
          <a:prstGeom prst="roundRect">
            <a:avLst/>
          </a:prstGeom>
          <a:noFill/>
          <a:ln w="9525" cap="flat" cmpd="sng" algn="ctr">
            <a:solidFill>
              <a:schemeClr val="tx1"/>
            </a:solidFill>
            <a:prstDash val="solid"/>
            <a:round/>
            <a:headEnd type="none" w="med" len="med"/>
            <a:tailEnd type="none" w="med" len="med"/>
          </a:ln>
          <a:effectLst>
            <a:outerShdw blurRad="63500" dist="38099" dir="2700000" algn="ctr" rotWithShape="0">
              <a:srgbClr val="000000">
                <a:alpha val="74998"/>
              </a:srgb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Ellipse 16">
            <a:extLst>
              <a:ext uri="{FF2B5EF4-FFF2-40B4-BE49-F238E27FC236}">
                <a16:creationId xmlns:a16="http://schemas.microsoft.com/office/drawing/2014/main" id="{4F052F26-399A-4752-952A-DE4BBEA471E8}"/>
              </a:ext>
            </a:extLst>
          </p:cNvPr>
          <p:cNvSpPr/>
          <p:nvPr/>
        </p:nvSpPr>
        <p:spPr bwMode="auto">
          <a:xfrm rot="1328966">
            <a:off x="10447569" y="2728562"/>
            <a:ext cx="1431696" cy="914400"/>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ZoneTexte 17">
            <a:extLst>
              <a:ext uri="{FF2B5EF4-FFF2-40B4-BE49-F238E27FC236}">
                <a16:creationId xmlns:a16="http://schemas.microsoft.com/office/drawing/2014/main" id="{9D7701FF-BAB4-4F44-AE83-FD369B8DDD4A}"/>
              </a:ext>
            </a:extLst>
          </p:cNvPr>
          <p:cNvSpPr txBox="1"/>
          <p:nvPr/>
        </p:nvSpPr>
        <p:spPr bwMode="auto">
          <a:xfrm rot="1118855">
            <a:off x="10666400" y="3222748"/>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ODD</a:t>
            </a:r>
          </a:p>
        </p:txBody>
      </p:sp>
      <p:sp>
        <p:nvSpPr>
          <p:cNvPr id="19" name="Espace réservé du contenu 7">
            <a:extLst>
              <a:ext uri="{FF2B5EF4-FFF2-40B4-BE49-F238E27FC236}">
                <a16:creationId xmlns:a16="http://schemas.microsoft.com/office/drawing/2014/main" id="{59033061-25FF-4314-9FE5-D2C438006577}"/>
              </a:ext>
            </a:extLst>
          </p:cNvPr>
          <p:cNvSpPr txBox="1">
            <a:spLocks/>
          </p:cNvSpPr>
          <p:nvPr/>
        </p:nvSpPr>
        <p:spPr>
          <a:xfrm>
            <a:off x="426468" y="1192138"/>
            <a:ext cx="11449272" cy="720080"/>
          </a:xfrm>
          <a:prstGeom prst="rect">
            <a:avLst/>
          </a:prstGeom>
        </p:spPr>
        <p:txBody>
          <a:bodyPr/>
          <a:lstStyle>
            <a:lvl1pPr marL="419100" indent="-419100" algn="l" rtl="0" eaLnBrk="1" fontAlgn="base" hangingPunct="1">
              <a:spcBef>
                <a:spcPct val="20000"/>
              </a:spcBef>
              <a:spcAft>
                <a:spcPct val="0"/>
              </a:spcAft>
              <a:buSzPct val="80000"/>
              <a:buFont typeface="Arial" pitchFamily="34" charset="0"/>
              <a:buAutoNum type="arabicParenR"/>
              <a:defRPr sz="2200">
                <a:solidFill>
                  <a:schemeClr val="tx1"/>
                </a:solidFill>
                <a:latin typeface="+mn-lt"/>
                <a:ea typeface="+mn-ea"/>
                <a:cs typeface="ＭＳ Ｐゴシック" charset="0"/>
              </a:defRPr>
            </a:lvl1pPr>
            <a:lvl2pPr marL="838200" indent="-381000" algn="l" rtl="0" eaLnBrk="1" fontAlgn="base" hangingPunct="1">
              <a:spcBef>
                <a:spcPct val="20000"/>
              </a:spcBef>
              <a:spcAft>
                <a:spcPct val="0"/>
              </a:spcAft>
              <a:buFont typeface="Arial" pitchFamily="34" charset="0"/>
              <a:buAutoNum type="arabicPeriod"/>
              <a:defRPr sz="2000">
                <a:solidFill>
                  <a:schemeClr val="tx1"/>
                </a:solidFill>
                <a:latin typeface="+mn-lt"/>
                <a:ea typeface="+mn-ea"/>
              </a:defRPr>
            </a:lvl2pPr>
            <a:lvl3pPr marL="1371600" indent="-457200" algn="l" rtl="0" eaLnBrk="1" fontAlgn="base" hangingPunct="1">
              <a:spcBef>
                <a:spcPct val="20000"/>
              </a:spcBef>
              <a:spcAft>
                <a:spcPct val="0"/>
              </a:spcAft>
              <a:buChar char="•"/>
              <a:defRPr sz="2400">
                <a:solidFill>
                  <a:schemeClr val="tx1"/>
                </a:solidFill>
                <a:latin typeface="+mn-lt"/>
                <a:ea typeface="+mn-ea"/>
              </a:defRPr>
            </a:lvl3pPr>
            <a:lvl4pPr marL="1752600" indent="-381000" algn="l" rtl="0" eaLnBrk="1" fontAlgn="base" hangingPunct="1">
              <a:spcBef>
                <a:spcPct val="20000"/>
              </a:spcBef>
              <a:spcAft>
                <a:spcPct val="0"/>
              </a:spcAft>
              <a:buChar char="–"/>
              <a:defRPr sz="2000">
                <a:solidFill>
                  <a:schemeClr val="tx1"/>
                </a:solidFill>
                <a:latin typeface="+mn-lt"/>
                <a:ea typeface="+mn-ea"/>
              </a:defRPr>
            </a:lvl4pPr>
            <a:lvl5pPr marL="2209800" indent="-381000" algn="l" rtl="0" eaLnBrk="1" fontAlgn="base" hangingPunct="1">
              <a:spcBef>
                <a:spcPct val="20000"/>
              </a:spcBef>
              <a:spcAft>
                <a:spcPct val="0"/>
              </a:spcAft>
              <a:buChar char="»"/>
              <a:defRPr sz="2000">
                <a:solidFill>
                  <a:schemeClr val="tx1"/>
                </a:solidFill>
                <a:latin typeface="+mn-lt"/>
                <a:ea typeface="+mn-ea"/>
              </a:defRPr>
            </a:lvl5pPr>
            <a:lvl6pPr marL="2667000" indent="-381000" algn="l" rtl="0" eaLnBrk="1" fontAlgn="base" hangingPunct="1">
              <a:spcBef>
                <a:spcPct val="20000"/>
              </a:spcBef>
              <a:spcAft>
                <a:spcPct val="0"/>
              </a:spcAft>
              <a:buChar char="»"/>
              <a:defRPr sz="2000">
                <a:solidFill>
                  <a:schemeClr val="tx1"/>
                </a:solidFill>
                <a:latin typeface="+mn-lt"/>
                <a:ea typeface="+mn-ea"/>
              </a:defRPr>
            </a:lvl6pPr>
            <a:lvl7pPr marL="3124200" indent="-381000" algn="l" rtl="0" eaLnBrk="1" fontAlgn="base" hangingPunct="1">
              <a:spcBef>
                <a:spcPct val="20000"/>
              </a:spcBef>
              <a:spcAft>
                <a:spcPct val="0"/>
              </a:spcAft>
              <a:buChar char="»"/>
              <a:defRPr sz="2000">
                <a:solidFill>
                  <a:schemeClr val="tx1"/>
                </a:solidFill>
                <a:latin typeface="+mn-lt"/>
                <a:ea typeface="+mn-ea"/>
              </a:defRPr>
            </a:lvl7pPr>
            <a:lvl8pPr marL="3581400" indent="-381000" algn="l" rtl="0" eaLnBrk="1" fontAlgn="base" hangingPunct="1">
              <a:spcBef>
                <a:spcPct val="20000"/>
              </a:spcBef>
              <a:spcAft>
                <a:spcPct val="0"/>
              </a:spcAft>
              <a:buChar char="»"/>
              <a:defRPr sz="2000">
                <a:solidFill>
                  <a:schemeClr val="tx1"/>
                </a:solidFill>
                <a:latin typeface="+mn-lt"/>
                <a:ea typeface="+mn-ea"/>
              </a:defRPr>
            </a:lvl8pPr>
            <a:lvl9pPr marL="4038600" indent="-3810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fr-FR" kern="0" dirty="0">
                <a:solidFill>
                  <a:schemeClr val="tx2"/>
                </a:solidFill>
              </a:rPr>
              <a:t>La RSO comme outil de mesure et de pilotage pour réduire ses impacts environnementaux</a:t>
            </a:r>
          </a:p>
        </p:txBody>
      </p:sp>
      <p:pic>
        <p:nvPicPr>
          <p:cNvPr id="6" name="Image 5">
            <a:extLst>
              <a:ext uri="{FF2B5EF4-FFF2-40B4-BE49-F238E27FC236}">
                <a16:creationId xmlns:a16="http://schemas.microsoft.com/office/drawing/2014/main" id="{7E0413E3-94ED-4B05-9C5C-722CAB36B4F6}"/>
              </a:ext>
            </a:extLst>
          </p:cNvPr>
          <p:cNvPicPr>
            <a:picLocks noChangeAspect="1"/>
          </p:cNvPicPr>
          <p:nvPr/>
        </p:nvPicPr>
        <p:blipFill>
          <a:blip r:embed="rId2"/>
          <a:stretch>
            <a:fillRect/>
          </a:stretch>
        </p:blipFill>
        <p:spPr>
          <a:xfrm>
            <a:off x="571314" y="3839886"/>
            <a:ext cx="1257300" cy="1152525"/>
          </a:xfrm>
          <a:prstGeom prst="rect">
            <a:avLst/>
          </a:prstGeom>
        </p:spPr>
      </p:pic>
      <p:sp>
        <p:nvSpPr>
          <p:cNvPr id="20" name="Rectangle : coins arrondis 19">
            <a:extLst>
              <a:ext uri="{FF2B5EF4-FFF2-40B4-BE49-F238E27FC236}">
                <a16:creationId xmlns:a16="http://schemas.microsoft.com/office/drawing/2014/main" id="{6825C75D-90AE-4A90-BBA0-7D06C7F78678}"/>
              </a:ext>
            </a:extLst>
          </p:cNvPr>
          <p:cNvSpPr/>
          <p:nvPr/>
        </p:nvSpPr>
        <p:spPr bwMode="auto">
          <a:xfrm>
            <a:off x="407766" y="2920797"/>
            <a:ext cx="7648760" cy="3249337"/>
          </a:xfrm>
          <a:prstGeom prst="roundRect">
            <a:avLst/>
          </a:prstGeom>
          <a:noFill/>
          <a:ln w="9525" cap="flat" cmpd="sng" algn="ctr">
            <a:solidFill>
              <a:schemeClr val="tx1"/>
            </a:solidFill>
            <a:prstDash val="solid"/>
            <a:round/>
            <a:headEnd type="none" w="med" len="med"/>
            <a:tailEnd type="none" w="med" len="med"/>
          </a:ln>
          <a:effectLst>
            <a:outerShdw blurRad="63500" dist="38099" dir="2700000" algn="ctr" rotWithShape="0">
              <a:srgbClr val="000000">
                <a:alpha val="74998"/>
              </a:srgb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1120A49C-DE8A-4B31-A4D7-D61834746248}"/>
              </a:ext>
            </a:extLst>
          </p:cNvPr>
          <p:cNvSpPr/>
          <p:nvPr/>
        </p:nvSpPr>
        <p:spPr>
          <a:xfrm>
            <a:off x="2033859" y="3083899"/>
            <a:ext cx="6067019" cy="2846933"/>
          </a:xfrm>
          <a:prstGeom prst="rect">
            <a:avLst/>
          </a:prstGeom>
        </p:spPr>
        <p:txBody>
          <a:bodyPr wrap="square">
            <a:spAutoFit/>
          </a:bodyPr>
          <a:lstStyle/>
          <a:p>
            <a:pPr marL="342900" indent="-342900" eaLnBrk="0" hangingPunct="0">
              <a:spcBef>
                <a:spcPts val="0"/>
              </a:spcBef>
              <a:spcAft>
                <a:spcPts val="600"/>
              </a:spcAft>
              <a:buSzTx/>
              <a:buFont typeface="Wingdings" panose="05000000000000000000" pitchFamily="2" charset="2"/>
              <a:buChar char="§"/>
            </a:pPr>
            <a:r>
              <a:rPr lang="fr-FR" sz="2200" b="1" dirty="0">
                <a:solidFill>
                  <a:srgbClr val="C00000"/>
                </a:solidFill>
              </a:rPr>
              <a:t>1 / Offre d’une alimentation durable</a:t>
            </a:r>
          </a:p>
          <a:p>
            <a:pPr marL="342900" indent="-342900" eaLnBrk="0" hangingPunct="0">
              <a:spcBef>
                <a:spcPts val="0"/>
              </a:spcBef>
              <a:spcAft>
                <a:spcPts val="600"/>
              </a:spcAft>
              <a:buSzTx/>
              <a:buFont typeface="Wingdings" panose="05000000000000000000" pitchFamily="2" charset="2"/>
              <a:buChar char="§"/>
            </a:pPr>
            <a:r>
              <a:rPr lang="fr-FR" sz="2200" b="1" dirty="0">
                <a:solidFill>
                  <a:srgbClr val="C00000"/>
                </a:solidFill>
              </a:rPr>
              <a:t>2 / Promotion des mobilités durables</a:t>
            </a:r>
          </a:p>
          <a:p>
            <a:pPr marL="342900" indent="-342900" eaLnBrk="0" hangingPunct="0">
              <a:spcBef>
                <a:spcPts val="0"/>
              </a:spcBef>
              <a:spcAft>
                <a:spcPts val="600"/>
              </a:spcAft>
              <a:buSzTx/>
              <a:buFont typeface="Wingdings" panose="05000000000000000000" pitchFamily="2" charset="2"/>
              <a:buChar char="§"/>
            </a:pPr>
            <a:r>
              <a:rPr lang="fr-FR" sz="2200" b="1" dirty="0">
                <a:solidFill>
                  <a:srgbClr val="C00000"/>
                </a:solidFill>
              </a:rPr>
              <a:t>3 / Gestion responsable des déchets</a:t>
            </a:r>
          </a:p>
          <a:p>
            <a:pPr marL="342900" indent="-342900" eaLnBrk="0" hangingPunct="0">
              <a:spcBef>
                <a:spcPts val="0"/>
              </a:spcBef>
              <a:spcAft>
                <a:spcPts val="600"/>
              </a:spcAft>
              <a:buSzTx/>
              <a:buFont typeface="Wingdings" panose="05000000000000000000" pitchFamily="2" charset="2"/>
              <a:buChar char="§"/>
            </a:pPr>
            <a:r>
              <a:rPr lang="fr-FR" sz="2200" b="1" dirty="0">
                <a:solidFill>
                  <a:srgbClr val="C00000"/>
                </a:solidFill>
              </a:rPr>
              <a:t>4 / Préservation des sites naturels, des espaces verts et de la biodiversité</a:t>
            </a:r>
          </a:p>
          <a:p>
            <a:pPr marL="342900" indent="-342900" eaLnBrk="0" hangingPunct="0">
              <a:spcBef>
                <a:spcPts val="0"/>
              </a:spcBef>
              <a:spcAft>
                <a:spcPts val="600"/>
              </a:spcAft>
              <a:buSzTx/>
              <a:buFont typeface="Wingdings" panose="05000000000000000000" pitchFamily="2" charset="2"/>
              <a:buChar char="§"/>
            </a:pPr>
            <a:r>
              <a:rPr lang="fr-FR" sz="2200" b="1" dirty="0">
                <a:solidFill>
                  <a:srgbClr val="C00000"/>
                </a:solidFill>
              </a:rPr>
              <a:t>5 / Préservation en eau et en énergies</a:t>
            </a:r>
          </a:p>
          <a:p>
            <a:pPr marL="342900" indent="-342900" eaLnBrk="0" hangingPunct="0">
              <a:spcBef>
                <a:spcPts val="0"/>
              </a:spcBef>
              <a:spcAft>
                <a:spcPts val="600"/>
              </a:spcAft>
              <a:buSzTx/>
              <a:buFont typeface="Wingdings" panose="05000000000000000000" pitchFamily="2" charset="2"/>
              <a:buChar char="§"/>
            </a:pPr>
            <a:r>
              <a:rPr lang="fr-FR" sz="2200" b="1" dirty="0">
                <a:solidFill>
                  <a:srgbClr val="C00000"/>
                </a:solidFill>
              </a:rPr>
              <a:t>6 / Réduction de l’empreinte numérique</a:t>
            </a:r>
          </a:p>
        </p:txBody>
      </p:sp>
      <p:pic>
        <p:nvPicPr>
          <p:cNvPr id="21" name="Image 20">
            <a:extLst>
              <a:ext uri="{FF2B5EF4-FFF2-40B4-BE49-F238E27FC236}">
                <a16:creationId xmlns:a16="http://schemas.microsoft.com/office/drawing/2014/main" id="{3B2476E5-4846-4835-A700-1EAF0B734AD0}"/>
              </a:ext>
            </a:extLst>
          </p:cNvPr>
          <p:cNvPicPr>
            <a:picLocks noChangeAspect="1"/>
          </p:cNvPicPr>
          <p:nvPr/>
        </p:nvPicPr>
        <p:blipFill>
          <a:blip r:embed="rId3"/>
          <a:stretch>
            <a:fillRect/>
          </a:stretch>
        </p:blipFill>
        <p:spPr>
          <a:xfrm>
            <a:off x="9287531" y="2726304"/>
            <a:ext cx="786639" cy="794351"/>
          </a:xfrm>
          <a:prstGeom prst="rect">
            <a:avLst/>
          </a:prstGeom>
        </p:spPr>
      </p:pic>
      <p:pic>
        <p:nvPicPr>
          <p:cNvPr id="23" name="Image 22">
            <a:extLst>
              <a:ext uri="{FF2B5EF4-FFF2-40B4-BE49-F238E27FC236}">
                <a16:creationId xmlns:a16="http://schemas.microsoft.com/office/drawing/2014/main" id="{0E4DB2BF-4B1E-429D-8A1A-D499F7CB6BEF}"/>
              </a:ext>
            </a:extLst>
          </p:cNvPr>
          <p:cNvPicPr>
            <a:picLocks noChangeAspect="1"/>
          </p:cNvPicPr>
          <p:nvPr/>
        </p:nvPicPr>
        <p:blipFill rotWithShape="1">
          <a:blip r:embed="rId4"/>
          <a:srcRect l="3726" t="463" r="2662" b="5323"/>
          <a:stretch/>
        </p:blipFill>
        <p:spPr>
          <a:xfrm>
            <a:off x="9009932" y="3520655"/>
            <a:ext cx="797577" cy="794351"/>
          </a:xfrm>
          <a:prstGeom prst="rect">
            <a:avLst/>
          </a:prstGeom>
        </p:spPr>
      </p:pic>
      <p:pic>
        <p:nvPicPr>
          <p:cNvPr id="27" name="Image 26">
            <a:extLst>
              <a:ext uri="{FF2B5EF4-FFF2-40B4-BE49-F238E27FC236}">
                <a16:creationId xmlns:a16="http://schemas.microsoft.com/office/drawing/2014/main" id="{929A847E-510C-4A86-9958-0E9EB092B89A}"/>
              </a:ext>
            </a:extLst>
          </p:cNvPr>
          <p:cNvPicPr>
            <a:picLocks noChangeAspect="1"/>
          </p:cNvPicPr>
          <p:nvPr/>
        </p:nvPicPr>
        <p:blipFill rotWithShape="1">
          <a:blip r:embed="rId5"/>
          <a:srcRect l="3990" t="3238" r="2410" b="4360"/>
          <a:stretch/>
        </p:blipFill>
        <p:spPr>
          <a:xfrm>
            <a:off x="9938118" y="3554769"/>
            <a:ext cx="814954" cy="796314"/>
          </a:xfrm>
          <a:prstGeom prst="rect">
            <a:avLst/>
          </a:prstGeom>
        </p:spPr>
      </p:pic>
      <p:pic>
        <p:nvPicPr>
          <p:cNvPr id="28" name="Image 27">
            <a:extLst>
              <a:ext uri="{FF2B5EF4-FFF2-40B4-BE49-F238E27FC236}">
                <a16:creationId xmlns:a16="http://schemas.microsoft.com/office/drawing/2014/main" id="{C243C679-297F-4A80-BC72-C3E4E47CBB36}"/>
              </a:ext>
            </a:extLst>
          </p:cNvPr>
          <p:cNvPicPr>
            <a:picLocks noChangeAspect="1"/>
          </p:cNvPicPr>
          <p:nvPr/>
        </p:nvPicPr>
        <p:blipFill>
          <a:blip r:embed="rId6"/>
          <a:stretch>
            <a:fillRect/>
          </a:stretch>
        </p:blipFill>
        <p:spPr>
          <a:xfrm>
            <a:off x="10942290" y="3724649"/>
            <a:ext cx="814954" cy="820817"/>
          </a:xfrm>
          <a:prstGeom prst="rect">
            <a:avLst/>
          </a:prstGeom>
        </p:spPr>
      </p:pic>
      <p:pic>
        <p:nvPicPr>
          <p:cNvPr id="29" name="Image 28">
            <a:extLst>
              <a:ext uri="{FF2B5EF4-FFF2-40B4-BE49-F238E27FC236}">
                <a16:creationId xmlns:a16="http://schemas.microsoft.com/office/drawing/2014/main" id="{F897A0E0-0E3A-4568-8D57-58CF5B1FE2AE}"/>
              </a:ext>
            </a:extLst>
          </p:cNvPr>
          <p:cNvPicPr>
            <a:picLocks noChangeAspect="1"/>
          </p:cNvPicPr>
          <p:nvPr/>
        </p:nvPicPr>
        <p:blipFill>
          <a:blip r:embed="rId7"/>
          <a:stretch>
            <a:fillRect/>
          </a:stretch>
        </p:blipFill>
        <p:spPr>
          <a:xfrm>
            <a:off x="9008448" y="4416149"/>
            <a:ext cx="897542" cy="861996"/>
          </a:xfrm>
          <a:prstGeom prst="rect">
            <a:avLst/>
          </a:prstGeom>
        </p:spPr>
      </p:pic>
      <p:pic>
        <p:nvPicPr>
          <p:cNvPr id="30" name="Image 29">
            <a:extLst>
              <a:ext uri="{FF2B5EF4-FFF2-40B4-BE49-F238E27FC236}">
                <a16:creationId xmlns:a16="http://schemas.microsoft.com/office/drawing/2014/main" id="{2E86DB88-632D-4BDD-B675-7215639C9E68}"/>
              </a:ext>
            </a:extLst>
          </p:cNvPr>
          <p:cNvPicPr>
            <a:picLocks noChangeAspect="1"/>
          </p:cNvPicPr>
          <p:nvPr/>
        </p:nvPicPr>
        <p:blipFill>
          <a:blip r:embed="rId8"/>
          <a:stretch>
            <a:fillRect/>
          </a:stretch>
        </p:blipFill>
        <p:spPr>
          <a:xfrm>
            <a:off x="9938118" y="4672996"/>
            <a:ext cx="814954" cy="798655"/>
          </a:xfrm>
          <a:prstGeom prst="rect">
            <a:avLst/>
          </a:prstGeom>
        </p:spPr>
      </p:pic>
      <p:pic>
        <p:nvPicPr>
          <p:cNvPr id="31" name="Image 30">
            <a:extLst>
              <a:ext uri="{FF2B5EF4-FFF2-40B4-BE49-F238E27FC236}">
                <a16:creationId xmlns:a16="http://schemas.microsoft.com/office/drawing/2014/main" id="{2D3186F1-FD8A-4C38-82D2-DAE967C9DFF7}"/>
              </a:ext>
            </a:extLst>
          </p:cNvPr>
          <p:cNvPicPr>
            <a:picLocks noChangeAspect="1"/>
          </p:cNvPicPr>
          <p:nvPr/>
        </p:nvPicPr>
        <p:blipFill>
          <a:blip r:embed="rId9"/>
          <a:stretch>
            <a:fillRect/>
          </a:stretch>
        </p:blipFill>
        <p:spPr>
          <a:xfrm>
            <a:off x="10871250" y="4712283"/>
            <a:ext cx="942385" cy="942385"/>
          </a:xfrm>
          <a:prstGeom prst="rect">
            <a:avLst/>
          </a:prstGeom>
        </p:spPr>
      </p:pic>
      <p:sp>
        <p:nvSpPr>
          <p:cNvPr id="22" name="Ellipse 21">
            <a:extLst>
              <a:ext uri="{FF2B5EF4-FFF2-40B4-BE49-F238E27FC236}">
                <a16:creationId xmlns:a16="http://schemas.microsoft.com/office/drawing/2014/main" id="{F867F41B-462A-44C9-893F-85D01FD67189}"/>
              </a:ext>
            </a:extLst>
          </p:cNvPr>
          <p:cNvSpPr/>
          <p:nvPr/>
        </p:nvSpPr>
        <p:spPr bwMode="auto">
          <a:xfrm rot="1241199">
            <a:off x="10095520" y="317526"/>
            <a:ext cx="2062111" cy="914400"/>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4" name="ZoneTexte 23">
            <a:extLst>
              <a:ext uri="{FF2B5EF4-FFF2-40B4-BE49-F238E27FC236}">
                <a16:creationId xmlns:a16="http://schemas.microsoft.com/office/drawing/2014/main" id="{31C3C1B9-90D5-41EC-8287-9C4C2DC34D38}"/>
              </a:ext>
            </a:extLst>
          </p:cNvPr>
          <p:cNvSpPr txBox="1"/>
          <p:nvPr/>
        </p:nvSpPr>
        <p:spPr bwMode="auto">
          <a:xfrm rot="1031088">
            <a:off x="10334487" y="719017"/>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Iso 26000</a:t>
            </a:r>
          </a:p>
        </p:txBody>
      </p:sp>
      <p:sp>
        <p:nvSpPr>
          <p:cNvPr id="25" name="Ellipse 24">
            <a:extLst>
              <a:ext uri="{FF2B5EF4-FFF2-40B4-BE49-F238E27FC236}">
                <a16:creationId xmlns:a16="http://schemas.microsoft.com/office/drawing/2014/main" id="{34EC17D1-5383-449C-9410-4C5C967CEF0E}"/>
              </a:ext>
            </a:extLst>
          </p:cNvPr>
          <p:cNvSpPr/>
          <p:nvPr/>
        </p:nvSpPr>
        <p:spPr bwMode="auto">
          <a:xfrm rot="20701237">
            <a:off x="475429" y="2676317"/>
            <a:ext cx="1431696" cy="711791"/>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6" name="ZoneTexte 25">
            <a:extLst>
              <a:ext uri="{FF2B5EF4-FFF2-40B4-BE49-F238E27FC236}">
                <a16:creationId xmlns:a16="http://schemas.microsoft.com/office/drawing/2014/main" id="{C560FD07-82D5-4152-B697-EED655286C99}"/>
              </a:ext>
            </a:extLst>
          </p:cNvPr>
          <p:cNvSpPr txBox="1"/>
          <p:nvPr/>
        </p:nvSpPr>
        <p:spPr bwMode="auto">
          <a:xfrm rot="20491126">
            <a:off x="566081" y="2922045"/>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Charte</a:t>
            </a:r>
          </a:p>
        </p:txBody>
      </p:sp>
    </p:spTree>
    <p:extLst>
      <p:ext uri="{BB962C8B-B14F-4D97-AF65-F5344CB8AC3E}">
        <p14:creationId xmlns:p14="http://schemas.microsoft.com/office/powerpoint/2010/main" val="285315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773858-DA75-4C0F-8212-98EC32D9EF4E}"/>
              </a:ext>
            </a:extLst>
          </p:cNvPr>
          <p:cNvPicPr>
            <a:picLocks noChangeAspect="1"/>
          </p:cNvPicPr>
          <p:nvPr/>
        </p:nvPicPr>
        <p:blipFill>
          <a:blip r:embed="rId2"/>
          <a:stretch>
            <a:fillRect/>
          </a:stretch>
        </p:blipFill>
        <p:spPr>
          <a:xfrm>
            <a:off x="6835729" y="1298379"/>
            <a:ext cx="5333207" cy="3625310"/>
          </a:xfrm>
          <a:prstGeom prst="rect">
            <a:avLst/>
          </a:prstGeom>
          <a:ln>
            <a:noFill/>
          </a:ln>
          <a:effectLst>
            <a:outerShdw blurRad="292100" dist="139700" dir="2700000" algn="tl" rotWithShape="0">
              <a:srgbClr val="333333">
                <a:alpha val="65000"/>
              </a:srgbClr>
            </a:outerShdw>
          </a:effectLst>
        </p:spPr>
      </p:pic>
      <p:sp>
        <p:nvSpPr>
          <p:cNvPr id="5"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8665640" cy="648072"/>
          </a:xfrm>
        </p:spPr>
        <p:txBody>
          <a:bodyPr/>
          <a:lstStyle/>
          <a:p>
            <a:r>
              <a:rPr lang="fr-FR" sz="2800" dirty="0"/>
              <a:t>3. La protection de l’environnement</a:t>
            </a:r>
            <a:endParaRPr lang="fr-FR" sz="2100" dirty="0"/>
          </a:p>
        </p:txBody>
      </p:sp>
      <p:sp>
        <p:nvSpPr>
          <p:cNvPr id="7" name="Espace réservé du contenu 2"/>
          <p:cNvSpPr>
            <a:spLocks noGrp="1"/>
          </p:cNvSpPr>
          <p:nvPr>
            <p:ph sz="quarter" idx="10"/>
          </p:nvPr>
        </p:nvSpPr>
        <p:spPr>
          <a:xfrm>
            <a:off x="119336" y="927620"/>
            <a:ext cx="6716393" cy="5713523"/>
          </a:xfrm>
        </p:spPr>
        <p:txBody>
          <a:bodyPr/>
          <a:lstStyle/>
          <a:p>
            <a:r>
              <a:rPr lang="fr-FR" sz="2400" b="1" dirty="0">
                <a:solidFill>
                  <a:schemeClr val="bg1"/>
                </a:solidFill>
              </a:rPr>
              <a:t>ACTION 1</a:t>
            </a:r>
          </a:p>
          <a:p>
            <a:endParaRPr lang="fr-FR" sz="1400" kern="0" dirty="0">
              <a:solidFill>
                <a:schemeClr val="bg1"/>
              </a:solidFill>
            </a:endParaRPr>
          </a:p>
          <a:p>
            <a:r>
              <a:rPr lang="fr-FR" sz="1800" b="1" kern="0" dirty="0">
                <a:solidFill>
                  <a:schemeClr val="bg1"/>
                </a:solidFill>
              </a:rPr>
              <a:t>Aider et accompagner les organisateurs dans la mise en place de la « charte des 15 engagements écoresponsables des organisateurs d’évènements »</a:t>
            </a:r>
          </a:p>
          <a:p>
            <a:endParaRPr lang="fr-FR" sz="1400" kern="0" dirty="0">
              <a:solidFill>
                <a:schemeClr val="bg1"/>
              </a:solidFill>
            </a:endParaRPr>
          </a:p>
          <a:p>
            <a:r>
              <a:rPr lang="fr-FR" sz="2000" u="sng" dirty="0">
                <a:solidFill>
                  <a:schemeClr val="bg1"/>
                </a:solidFill>
              </a:rPr>
              <a:t>Objectif :</a:t>
            </a:r>
          </a:p>
          <a:p>
            <a:r>
              <a:rPr lang="fr-FR" sz="1800" dirty="0">
                <a:solidFill>
                  <a:schemeClr val="bg1"/>
                </a:solidFill>
              </a:rPr>
              <a:t>La charte est un outil de cadrage et d’aide à la mise en place d’une organisation plus vertueuse avec des engagements environnementaux et sociétaux.</a:t>
            </a:r>
          </a:p>
          <a:p>
            <a:endParaRPr lang="fr-FR" sz="1800" kern="0" dirty="0">
              <a:solidFill>
                <a:schemeClr val="bg1"/>
              </a:solidFill>
            </a:endParaRPr>
          </a:p>
          <a:p>
            <a:r>
              <a:rPr lang="fr-FR" sz="1800" dirty="0">
                <a:solidFill>
                  <a:schemeClr val="bg1"/>
                </a:solidFill>
              </a:rPr>
              <a:t>Cet accompagnement permet de valoriser, partager, mutualiser les bonnes pratiques et ainsi les conceptualiser pour les déployer à toutes les manifestations « voile ».</a:t>
            </a:r>
          </a:p>
          <a:p>
            <a:endParaRPr lang="fr-FR" sz="1400" dirty="0">
              <a:solidFill>
                <a:schemeClr val="bg1"/>
              </a:solidFill>
            </a:endParaRPr>
          </a:p>
        </p:txBody>
      </p:sp>
      <p:sp>
        <p:nvSpPr>
          <p:cNvPr id="6" name="ZoneTexte 5"/>
          <p:cNvSpPr txBox="1"/>
          <p:nvPr/>
        </p:nvSpPr>
        <p:spPr bwMode="auto">
          <a:xfrm>
            <a:off x="7248128" y="5025316"/>
            <a:ext cx="3744415" cy="1640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1800" u="sng" dirty="0">
                <a:solidFill>
                  <a:schemeClr val="bg1"/>
                </a:solidFill>
              </a:rPr>
              <a:t>Services « pilotes » :</a:t>
            </a:r>
          </a:p>
          <a:p>
            <a:pPr marL="342900" indent="-342900">
              <a:buFontTx/>
              <a:buChar char="-"/>
            </a:pPr>
            <a:r>
              <a:rPr lang="fr-FR" sz="1800" dirty="0">
                <a:solidFill>
                  <a:schemeClr val="bg1"/>
                </a:solidFill>
              </a:rPr>
              <a:t>Le service Pratiques Sportives</a:t>
            </a:r>
          </a:p>
          <a:p>
            <a:pPr marL="342900" indent="-342900">
              <a:buFontTx/>
              <a:buChar char="-"/>
            </a:pPr>
            <a:r>
              <a:rPr lang="fr-FR" sz="1800" dirty="0">
                <a:solidFill>
                  <a:schemeClr val="bg1"/>
                </a:solidFill>
              </a:rPr>
              <a:t>Le service Communication</a:t>
            </a:r>
          </a:p>
          <a:p>
            <a:pPr marL="342900" indent="-342900">
              <a:buFontTx/>
              <a:buChar char="-"/>
            </a:pPr>
            <a:r>
              <a:rPr lang="fr-FR" sz="1800" dirty="0">
                <a:solidFill>
                  <a:schemeClr val="bg1"/>
                </a:solidFill>
              </a:rPr>
              <a:t>Le service RSO</a:t>
            </a:r>
          </a:p>
          <a:p>
            <a:pPr eaLnBrk="0" hangingPunct="0">
              <a:lnSpc>
                <a:spcPct val="40000"/>
              </a:lnSpc>
              <a:spcBef>
                <a:spcPct val="50000"/>
              </a:spcBef>
              <a:buSzTx/>
            </a:pPr>
            <a:endParaRPr lang="fr-FR" sz="1800" b="1" dirty="0">
              <a:solidFill>
                <a:srgbClr val="061F5D"/>
              </a:solidFill>
            </a:endParaRPr>
          </a:p>
        </p:txBody>
      </p:sp>
      <p:pic>
        <p:nvPicPr>
          <p:cNvPr id="3" name="Image 2">
            <a:extLst>
              <a:ext uri="{FF2B5EF4-FFF2-40B4-BE49-F238E27FC236}">
                <a16:creationId xmlns:a16="http://schemas.microsoft.com/office/drawing/2014/main" id="{9E14BEC9-0B65-4D1F-8E47-E51E262702F4}"/>
              </a:ext>
            </a:extLst>
          </p:cNvPr>
          <p:cNvPicPr>
            <a:picLocks noChangeAspect="1"/>
          </p:cNvPicPr>
          <p:nvPr/>
        </p:nvPicPr>
        <p:blipFill>
          <a:blip r:embed="rId3"/>
          <a:stretch>
            <a:fillRect/>
          </a:stretch>
        </p:blipFill>
        <p:spPr>
          <a:xfrm rot="2015674" flipH="1">
            <a:off x="10942675" y="118663"/>
            <a:ext cx="754332" cy="1554181"/>
          </a:xfrm>
          <a:prstGeom prst="rect">
            <a:avLst/>
          </a:prstGeom>
        </p:spPr>
      </p:pic>
    </p:spTree>
    <p:extLst>
      <p:ext uri="{BB962C8B-B14F-4D97-AF65-F5344CB8AC3E}">
        <p14:creationId xmlns:p14="http://schemas.microsoft.com/office/powerpoint/2010/main" val="1718099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8593632" cy="648072"/>
          </a:xfrm>
        </p:spPr>
        <p:txBody>
          <a:bodyPr/>
          <a:lstStyle/>
          <a:p>
            <a:r>
              <a:rPr lang="fr-FR" sz="2800"/>
              <a:t>3. La protection de l’environnement</a:t>
            </a:r>
            <a:endParaRPr lang="fr-FR" sz="2100" dirty="0"/>
          </a:p>
        </p:txBody>
      </p:sp>
      <p:grpSp>
        <p:nvGrpSpPr>
          <p:cNvPr id="3" name="Groupe 2">
            <a:extLst>
              <a:ext uri="{FF2B5EF4-FFF2-40B4-BE49-F238E27FC236}">
                <a16:creationId xmlns:a16="http://schemas.microsoft.com/office/drawing/2014/main" id="{FCB60B2D-B75A-40D2-BFA4-E85C4ACB6B1D}"/>
              </a:ext>
            </a:extLst>
          </p:cNvPr>
          <p:cNvGrpSpPr/>
          <p:nvPr/>
        </p:nvGrpSpPr>
        <p:grpSpPr>
          <a:xfrm>
            <a:off x="8832304" y="1124744"/>
            <a:ext cx="2424122" cy="1928114"/>
            <a:chOff x="8829547" y="1633839"/>
            <a:chExt cx="2049636" cy="1551258"/>
          </a:xfrm>
        </p:grpSpPr>
        <p:pic>
          <p:nvPicPr>
            <p:cNvPr id="6" name="Picture 2" descr="Aper bateau, connexion">
              <a:extLst>
                <a:ext uri="{FF2B5EF4-FFF2-40B4-BE49-F238E27FC236}">
                  <a16:creationId xmlns:a16="http://schemas.microsoft.com/office/drawing/2014/main" id="{A2F9CE14-FDA7-4EB7-9608-D82B11A73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9547" y="1633839"/>
              <a:ext cx="1127216" cy="155125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descr="Une image contenant bateau, assis, noir, petit&#10;&#10;Description générée automatiquement">
              <a:extLst>
                <a:ext uri="{FF2B5EF4-FFF2-40B4-BE49-F238E27FC236}">
                  <a16:creationId xmlns:a16="http://schemas.microsoft.com/office/drawing/2014/main" id="{88E488A7-34A5-441C-AEE0-C05A0E7168EB}"/>
                </a:ext>
              </a:extLst>
            </p:cNvPr>
            <p:cNvPicPr>
              <a:picLocks noChangeAspect="1"/>
            </p:cNvPicPr>
            <p:nvPr/>
          </p:nvPicPr>
          <p:blipFill rotWithShape="1">
            <a:blip r:embed="rId3" cstate="print">
              <a:duotone>
                <a:prstClr val="black"/>
                <a:prstClr val="white"/>
              </a:duotone>
              <a:extLst>
                <a:ext uri="{28A0092B-C50C-407E-A947-70E740481C1C}">
                  <a14:useLocalDpi xmlns:a14="http://schemas.microsoft.com/office/drawing/2010/main" val="0"/>
                </a:ext>
              </a:extLst>
            </a:blip>
            <a:srcRect l="25726" t="4885" r="18953"/>
            <a:stretch/>
          </p:blipFill>
          <p:spPr>
            <a:xfrm>
              <a:off x="9809247" y="1722457"/>
              <a:ext cx="1069936" cy="1379697"/>
            </a:xfrm>
            <a:custGeom>
              <a:avLst/>
              <a:gdLst>
                <a:gd name="connsiteX0" fmla="*/ 405750 w 7091044"/>
                <a:gd name="connsiteY0" fmla="*/ 0 h 6858001"/>
                <a:gd name="connsiteX1" fmla="*/ 7091044 w 7091044"/>
                <a:gd name="connsiteY1" fmla="*/ 0 h 6858001"/>
                <a:gd name="connsiteX2" fmla="*/ 7091044 w 7091044"/>
                <a:gd name="connsiteY2" fmla="*/ 6858001 h 6858001"/>
                <a:gd name="connsiteX3" fmla="*/ 53572 w 7091044"/>
                <a:gd name="connsiteY3" fmla="*/ 6858001 h 6858001"/>
                <a:gd name="connsiteX4" fmla="*/ 1828991 w 7091044"/>
                <a:gd name="connsiteY4" fmla="*/ 4521201 h 6858001"/>
                <a:gd name="connsiteX5" fmla="*/ 0 w 7091044"/>
                <a:gd name="connsiteY5" fmla="*/ 0 h 6858001"/>
                <a:gd name="connsiteX6" fmla="*/ 405750 w 7091044"/>
                <a:gd name="connsiteY6" fmla="*/ 0 h 6858001"/>
                <a:gd name="connsiteX7" fmla="*/ 0 w 7091044"/>
                <a:gd name="connsiteY7" fmla="*/ 4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1044" h="6858001">
                  <a:moveTo>
                    <a:pt x="405750" y="0"/>
                  </a:moveTo>
                  <a:lnTo>
                    <a:pt x="7091044" y="0"/>
                  </a:lnTo>
                  <a:lnTo>
                    <a:pt x="7091044" y="6858001"/>
                  </a:lnTo>
                  <a:lnTo>
                    <a:pt x="53572" y="6858001"/>
                  </a:lnTo>
                  <a:lnTo>
                    <a:pt x="1828991" y="4521201"/>
                  </a:lnTo>
                  <a:close/>
                  <a:moveTo>
                    <a:pt x="0" y="0"/>
                  </a:moveTo>
                  <a:lnTo>
                    <a:pt x="405750" y="0"/>
                  </a:lnTo>
                  <a:lnTo>
                    <a:pt x="0" y="434"/>
                  </a:lnTo>
                  <a:close/>
                </a:path>
              </a:pathLst>
            </a:custGeom>
          </p:spPr>
        </p:pic>
      </p:grpSp>
      <p:sp>
        <p:nvSpPr>
          <p:cNvPr id="8" name="Espace réservé du contenu 2">
            <a:extLst>
              <a:ext uri="{FF2B5EF4-FFF2-40B4-BE49-F238E27FC236}">
                <a16:creationId xmlns:a16="http://schemas.microsoft.com/office/drawing/2014/main" id="{A7A916FE-9967-415F-B546-7BECF11C5039}"/>
              </a:ext>
            </a:extLst>
          </p:cNvPr>
          <p:cNvSpPr txBox="1">
            <a:spLocks/>
          </p:cNvSpPr>
          <p:nvPr/>
        </p:nvSpPr>
        <p:spPr>
          <a:xfrm>
            <a:off x="386855" y="1892533"/>
            <a:ext cx="6984776" cy="4424392"/>
          </a:xfrm>
          <a:prstGeom prst="rect">
            <a:avLst/>
          </a:prstGeom>
        </p:spPr>
        <p:txBody>
          <a:bodyPr vert="horz" lIns="91440" tIns="45720" rIns="91440" bIns="45720" rtlCol="0" anchor="ctr"/>
          <a:lstStyle>
            <a:defPPr>
              <a:defRPr lang="fr-FR"/>
            </a:defPPr>
            <a:lvl1pPr algn="l" rtl="0" fontAlgn="base">
              <a:spcBef>
                <a:spcPct val="20000"/>
              </a:spcBef>
              <a:spcAft>
                <a:spcPct val="0"/>
              </a:spcAft>
              <a:buSzPct val="80000"/>
              <a:defRPr sz="1200" kern="1200">
                <a:solidFill>
                  <a:schemeClr val="tx1">
                    <a:tint val="75000"/>
                  </a:schemeClr>
                </a:solidFill>
                <a:latin typeface="Arial" pitchFamily="34" charset="0"/>
                <a:ea typeface="ＭＳ Ｐゴシック" pitchFamily="34" charset="-128"/>
                <a:cs typeface="+mn-cs"/>
              </a:defRPr>
            </a:lvl1pPr>
            <a:lvl2pPr marL="4572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2pPr>
            <a:lvl3pPr marL="9144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3pPr>
            <a:lvl4pPr marL="13716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4pPr>
            <a:lvl5pPr marL="18288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r>
              <a:rPr lang="fr-FR" sz="2400" b="1" dirty="0">
                <a:solidFill>
                  <a:schemeClr val="bg1"/>
                </a:solidFill>
              </a:rPr>
              <a:t>ACTION 2</a:t>
            </a:r>
          </a:p>
          <a:p>
            <a:endParaRPr lang="fr-FR" sz="1800" kern="0" dirty="0">
              <a:solidFill>
                <a:schemeClr val="bg1"/>
              </a:solidFill>
            </a:endParaRPr>
          </a:p>
          <a:p>
            <a:r>
              <a:rPr lang="fr-FR" sz="1800" b="1" kern="0" dirty="0">
                <a:solidFill>
                  <a:schemeClr val="bg1"/>
                </a:solidFill>
              </a:rPr>
              <a:t>Coordonner et accompagner la mise en place des filières REP (Responsabilité Elargie du Producteur) qui concernent nos activités</a:t>
            </a:r>
          </a:p>
          <a:p>
            <a:endParaRPr lang="fr-FR" sz="1800" kern="0" dirty="0">
              <a:solidFill>
                <a:schemeClr val="bg1"/>
              </a:solidFill>
            </a:endParaRPr>
          </a:p>
          <a:p>
            <a:r>
              <a:rPr lang="fr-FR" sz="1800" u="sng" dirty="0">
                <a:solidFill>
                  <a:schemeClr val="bg1"/>
                </a:solidFill>
              </a:rPr>
              <a:t>Objectif :</a:t>
            </a:r>
          </a:p>
          <a:p>
            <a:r>
              <a:rPr lang="fr-FR" sz="1800" dirty="0">
                <a:solidFill>
                  <a:schemeClr val="bg1"/>
                </a:solidFill>
              </a:rPr>
              <a:t>Faciliter et aider la mise en place des filières de récupération/recyclage auprès des structures « voiles » mais également entre éco-organismes</a:t>
            </a:r>
          </a:p>
          <a:p>
            <a:endParaRPr lang="fr-FR" sz="1800" dirty="0">
              <a:solidFill>
                <a:schemeClr val="bg1"/>
              </a:solidFill>
            </a:endParaRPr>
          </a:p>
          <a:p>
            <a:r>
              <a:rPr lang="fr-FR" sz="1400" dirty="0">
                <a:solidFill>
                  <a:schemeClr val="bg1"/>
                </a:solidFill>
              </a:rPr>
              <a:t>APER = éco-organisme agréé pour la collecte et la déconstruction des bateaux de plaisance et à moteur de + de 2m50</a:t>
            </a:r>
          </a:p>
          <a:p>
            <a:r>
              <a:rPr lang="fr-FR" sz="1400" dirty="0">
                <a:solidFill>
                  <a:schemeClr val="bg1"/>
                </a:solidFill>
              </a:rPr>
              <a:t>ECOLOGIC = éco-organisme agréé pour la collecte et le recyclage des articles de sport et de loisirs (ASL)</a:t>
            </a:r>
          </a:p>
          <a:p>
            <a:r>
              <a:rPr lang="fr-FR" sz="1400" dirty="0">
                <a:solidFill>
                  <a:schemeClr val="bg1"/>
                </a:solidFill>
              </a:rPr>
              <a:t>PYREO = éco-organisme agréé pour la collecte et la déconstruction des engins de signalisation de détresse.</a:t>
            </a:r>
          </a:p>
          <a:p>
            <a:endParaRPr lang="fr-FR" sz="1800" dirty="0">
              <a:solidFill>
                <a:schemeClr val="bg1"/>
              </a:solidFill>
            </a:endParaRPr>
          </a:p>
          <a:p>
            <a:endParaRPr lang="fr-FR" sz="1400" dirty="0">
              <a:solidFill>
                <a:schemeClr val="bg1"/>
              </a:solidFill>
            </a:endParaRPr>
          </a:p>
        </p:txBody>
      </p:sp>
      <p:sp>
        <p:nvSpPr>
          <p:cNvPr id="9" name="ZoneTexte 8"/>
          <p:cNvSpPr txBox="1"/>
          <p:nvPr/>
        </p:nvSpPr>
        <p:spPr bwMode="auto">
          <a:xfrm>
            <a:off x="7849728" y="5707748"/>
            <a:ext cx="3744415" cy="1150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bg1"/>
                </a:solidFill>
              </a:rPr>
              <a:t>Services « pilotes » :</a:t>
            </a:r>
          </a:p>
          <a:p>
            <a:pPr marL="342900" indent="-342900">
              <a:buFontTx/>
              <a:buChar char="-"/>
            </a:pPr>
            <a:r>
              <a:rPr lang="fr-FR" sz="2000" dirty="0">
                <a:solidFill>
                  <a:schemeClr val="bg1"/>
                </a:solidFill>
              </a:rPr>
              <a:t>Le service RSO</a:t>
            </a:r>
          </a:p>
          <a:p>
            <a:pPr eaLnBrk="0" hangingPunct="0">
              <a:lnSpc>
                <a:spcPct val="40000"/>
              </a:lnSpc>
              <a:spcBef>
                <a:spcPct val="50000"/>
              </a:spcBef>
              <a:buSzTx/>
            </a:pPr>
            <a:endParaRPr lang="fr-FR" sz="2500" b="1" dirty="0">
              <a:solidFill>
                <a:srgbClr val="061F5D"/>
              </a:solidFill>
            </a:endParaRPr>
          </a:p>
        </p:txBody>
      </p:sp>
      <p:grpSp>
        <p:nvGrpSpPr>
          <p:cNvPr id="7" name="Groupe 6">
            <a:extLst>
              <a:ext uri="{FF2B5EF4-FFF2-40B4-BE49-F238E27FC236}">
                <a16:creationId xmlns:a16="http://schemas.microsoft.com/office/drawing/2014/main" id="{EA438BBD-C155-47E5-8893-E76A93C32196}"/>
              </a:ext>
            </a:extLst>
          </p:cNvPr>
          <p:cNvGrpSpPr/>
          <p:nvPr/>
        </p:nvGrpSpPr>
        <p:grpSpPr>
          <a:xfrm>
            <a:off x="8400256" y="3124866"/>
            <a:ext cx="3083842" cy="1040017"/>
            <a:chOff x="8312757" y="3749187"/>
            <a:chExt cx="3083842" cy="1040017"/>
          </a:xfrm>
        </p:grpSpPr>
        <p:pic>
          <p:nvPicPr>
            <p:cNvPr id="11" name="Picture 4" descr="Les déchets d'équipements électriques et électroniques | Communauté  d'Agglomération Portes de France">
              <a:extLst>
                <a:ext uri="{FF2B5EF4-FFF2-40B4-BE49-F238E27FC236}">
                  <a16:creationId xmlns:a16="http://schemas.microsoft.com/office/drawing/2014/main" id="{4AE15D7D-BB3F-4095-B861-CD50EF7E5D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419" b="24784"/>
            <a:stretch/>
          </p:blipFill>
          <p:spPr bwMode="auto">
            <a:xfrm>
              <a:off x="9884544" y="3983365"/>
              <a:ext cx="1512055" cy="5760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cologic-agrement-filiere-articles-de-sports-et-loisirs-article-asl">
              <a:extLst>
                <a:ext uri="{FF2B5EF4-FFF2-40B4-BE49-F238E27FC236}">
                  <a16:creationId xmlns:a16="http://schemas.microsoft.com/office/drawing/2014/main" id="{B80C0478-C368-4B7E-BD4C-7E8CFBAD1D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757" y="3749187"/>
              <a:ext cx="1386689" cy="10400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e 12">
            <a:extLst>
              <a:ext uri="{FF2B5EF4-FFF2-40B4-BE49-F238E27FC236}">
                <a16:creationId xmlns:a16="http://schemas.microsoft.com/office/drawing/2014/main" id="{44A75964-260D-4BA4-9017-4EF3D801E9A6}"/>
              </a:ext>
            </a:extLst>
          </p:cNvPr>
          <p:cNvGrpSpPr/>
          <p:nvPr/>
        </p:nvGrpSpPr>
        <p:grpSpPr>
          <a:xfrm>
            <a:off x="8574058" y="4549223"/>
            <a:ext cx="2682368" cy="1040017"/>
            <a:chOff x="8574058" y="4490356"/>
            <a:chExt cx="2682368" cy="1040017"/>
          </a:xfrm>
        </p:grpSpPr>
        <p:pic>
          <p:nvPicPr>
            <p:cNvPr id="2" name="Image 1">
              <a:extLst>
                <a:ext uri="{FF2B5EF4-FFF2-40B4-BE49-F238E27FC236}">
                  <a16:creationId xmlns:a16="http://schemas.microsoft.com/office/drawing/2014/main" id="{0C905D73-80F8-400A-97F2-E0A913285BC4}"/>
                </a:ext>
              </a:extLst>
            </p:cNvPr>
            <p:cNvPicPr>
              <a:picLocks noChangeAspect="1"/>
            </p:cNvPicPr>
            <p:nvPr/>
          </p:nvPicPr>
          <p:blipFill>
            <a:blip r:embed="rId6"/>
            <a:stretch>
              <a:fillRect/>
            </a:stretch>
          </p:blipFill>
          <p:spPr>
            <a:xfrm>
              <a:off x="8574058" y="4490356"/>
              <a:ext cx="1126334" cy="1040017"/>
            </a:xfrm>
            <a:prstGeom prst="rect">
              <a:avLst/>
            </a:prstGeom>
          </p:spPr>
        </p:pic>
        <p:pic>
          <p:nvPicPr>
            <p:cNvPr id="1026" name="Picture 2" descr="Les différents types de feux et fusées de détresse bateau - Mers et Bateaux">
              <a:extLst>
                <a:ext uri="{FF2B5EF4-FFF2-40B4-BE49-F238E27FC236}">
                  <a16:creationId xmlns:a16="http://schemas.microsoft.com/office/drawing/2014/main" id="{AB5EFDC4-29E2-463D-BD35-F8FDD19573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96400" y="4490356"/>
              <a:ext cx="1560026" cy="10400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10743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8593632" cy="648072"/>
          </a:xfrm>
        </p:spPr>
        <p:txBody>
          <a:bodyPr/>
          <a:lstStyle/>
          <a:p>
            <a:r>
              <a:rPr lang="fr-FR" sz="2800"/>
              <a:t>3. La protection de l’environnement</a:t>
            </a:r>
            <a:endParaRPr lang="fr-FR" sz="2100" dirty="0"/>
          </a:p>
        </p:txBody>
      </p:sp>
      <p:sp>
        <p:nvSpPr>
          <p:cNvPr id="7" name="Espace réservé du contenu 2"/>
          <p:cNvSpPr>
            <a:spLocks noGrp="1"/>
          </p:cNvSpPr>
          <p:nvPr>
            <p:ph sz="quarter" idx="10"/>
          </p:nvPr>
        </p:nvSpPr>
        <p:spPr>
          <a:xfrm>
            <a:off x="214700" y="734122"/>
            <a:ext cx="6627979" cy="5328592"/>
          </a:xfrm>
        </p:spPr>
        <p:txBody>
          <a:bodyPr/>
          <a:lstStyle/>
          <a:p>
            <a:r>
              <a:rPr lang="fr-FR" sz="2400" b="1" dirty="0">
                <a:solidFill>
                  <a:schemeClr val="bg1"/>
                </a:solidFill>
              </a:rPr>
              <a:t>ACTION 3</a:t>
            </a:r>
          </a:p>
          <a:p>
            <a:endParaRPr lang="fr-FR" sz="1400" kern="0" dirty="0">
              <a:solidFill>
                <a:schemeClr val="bg1"/>
              </a:solidFill>
            </a:endParaRPr>
          </a:p>
          <a:p>
            <a:r>
              <a:rPr lang="fr-FR" sz="1800" b="1" kern="0" dirty="0">
                <a:solidFill>
                  <a:schemeClr val="bg1"/>
                </a:solidFill>
              </a:rPr>
              <a:t>Produire de façon raisonnée la signalétique FFVoile</a:t>
            </a:r>
          </a:p>
          <a:p>
            <a:endParaRPr lang="fr-FR" sz="1800" kern="0" dirty="0">
              <a:solidFill>
                <a:schemeClr val="bg1"/>
              </a:solidFill>
            </a:endParaRPr>
          </a:p>
          <a:p>
            <a:r>
              <a:rPr lang="fr-FR" sz="1800" u="sng" dirty="0">
                <a:solidFill>
                  <a:schemeClr val="bg1"/>
                </a:solidFill>
              </a:rPr>
              <a:t>Objectif</a:t>
            </a:r>
            <a:r>
              <a:rPr lang="fr-FR" sz="1800" dirty="0">
                <a:solidFill>
                  <a:schemeClr val="bg1"/>
                </a:solidFill>
              </a:rPr>
              <a:t> : Limiter le coût environnemental de notre signalétique</a:t>
            </a:r>
          </a:p>
          <a:p>
            <a:br>
              <a:rPr lang="fr-FR" sz="1800" dirty="0">
                <a:solidFill>
                  <a:schemeClr val="bg1"/>
                </a:solidFill>
              </a:rPr>
            </a:br>
            <a:r>
              <a:rPr lang="fr-FR" sz="1800" dirty="0">
                <a:solidFill>
                  <a:schemeClr val="bg1"/>
                </a:solidFill>
              </a:rPr>
              <a:t>Toute la signalétique est fabriquée en fibre issue de matériaux recyclés, l’ancienne signalétique et les pavillons usagés sont récupérés (filière organisée par le producteur), envoi en fonction des besoins</a:t>
            </a:r>
          </a:p>
          <a:p>
            <a:endParaRPr lang="fr-FR" sz="1400" dirty="0">
              <a:solidFill>
                <a:schemeClr val="bg1"/>
              </a:solidFill>
            </a:endParaRPr>
          </a:p>
        </p:txBody>
      </p:sp>
      <p:sp>
        <p:nvSpPr>
          <p:cNvPr id="6" name="ZoneTexte 5"/>
          <p:cNvSpPr txBox="1"/>
          <p:nvPr/>
        </p:nvSpPr>
        <p:spPr bwMode="auto">
          <a:xfrm>
            <a:off x="6689351" y="5487589"/>
            <a:ext cx="3744415" cy="1150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bg1"/>
                </a:solidFill>
              </a:rPr>
              <a:t>Services « pilotes » :</a:t>
            </a:r>
          </a:p>
          <a:p>
            <a:pPr marL="342900" indent="-342900">
              <a:buFontTx/>
              <a:buChar char="-"/>
            </a:pPr>
            <a:r>
              <a:rPr lang="fr-FR" sz="2000" dirty="0">
                <a:solidFill>
                  <a:schemeClr val="bg1"/>
                </a:solidFill>
              </a:rPr>
              <a:t>Service Communication</a:t>
            </a:r>
          </a:p>
          <a:p>
            <a:pPr eaLnBrk="0" hangingPunct="0">
              <a:lnSpc>
                <a:spcPct val="40000"/>
              </a:lnSpc>
              <a:spcBef>
                <a:spcPct val="50000"/>
              </a:spcBef>
              <a:buSzTx/>
            </a:pPr>
            <a:endParaRPr lang="fr-FR" sz="2500" b="1" dirty="0">
              <a:solidFill>
                <a:srgbClr val="061F5D"/>
              </a:solidFill>
            </a:endParaRPr>
          </a:p>
        </p:txBody>
      </p:sp>
      <p:pic>
        <p:nvPicPr>
          <p:cNvPr id="2" name="Image 1">
            <a:extLst>
              <a:ext uri="{FF2B5EF4-FFF2-40B4-BE49-F238E27FC236}">
                <a16:creationId xmlns:a16="http://schemas.microsoft.com/office/drawing/2014/main" id="{B08CB732-7E24-4EF2-8D21-518D105710AF}"/>
              </a:ext>
            </a:extLst>
          </p:cNvPr>
          <p:cNvPicPr>
            <a:picLocks noChangeAspect="1"/>
          </p:cNvPicPr>
          <p:nvPr/>
        </p:nvPicPr>
        <p:blipFill>
          <a:blip r:embed="rId3"/>
          <a:stretch>
            <a:fillRect/>
          </a:stretch>
        </p:blipFill>
        <p:spPr>
          <a:xfrm>
            <a:off x="7176120" y="1663639"/>
            <a:ext cx="946324" cy="726449"/>
          </a:xfrm>
          <a:prstGeom prst="rect">
            <a:avLst/>
          </a:prstGeom>
        </p:spPr>
      </p:pic>
      <p:pic>
        <p:nvPicPr>
          <p:cNvPr id="3" name="Image 2">
            <a:extLst>
              <a:ext uri="{FF2B5EF4-FFF2-40B4-BE49-F238E27FC236}">
                <a16:creationId xmlns:a16="http://schemas.microsoft.com/office/drawing/2014/main" id="{A93B4413-C29A-4F75-B315-B4077B131010}"/>
              </a:ext>
            </a:extLst>
          </p:cNvPr>
          <p:cNvPicPr>
            <a:picLocks noChangeAspect="1"/>
          </p:cNvPicPr>
          <p:nvPr/>
        </p:nvPicPr>
        <p:blipFill>
          <a:blip r:embed="rId4"/>
          <a:stretch>
            <a:fillRect/>
          </a:stretch>
        </p:blipFill>
        <p:spPr>
          <a:xfrm>
            <a:off x="9653375" y="2860058"/>
            <a:ext cx="2042234" cy="1000990"/>
          </a:xfrm>
          <a:prstGeom prst="rect">
            <a:avLst/>
          </a:prstGeom>
        </p:spPr>
      </p:pic>
      <p:pic>
        <p:nvPicPr>
          <p:cNvPr id="4" name="Image 3">
            <a:extLst>
              <a:ext uri="{FF2B5EF4-FFF2-40B4-BE49-F238E27FC236}">
                <a16:creationId xmlns:a16="http://schemas.microsoft.com/office/drawing/2014/main" id="{E07DCBE7-62F3-4230-83CF-536BF37D090E}"/>
              </a:ext>
            </a:extLst>
          </p:cNvPr>
          <p:cNvPicPr>
            <a:picLocks noChangeAspect="1"/>
          </p:cNvPicPr>
          <p:nvPr/>
        </p:nvPicPr>
        <p:blipFill>
          <a:blip r:embed="rId5"/>
          <a:stretch>
            <a:fillRect/>
          </a:stretch>
        </p:blipFill>
        <p:spPr>
          <a:xfrm>
            <a:off x="8419468" y="1863950"/>
            <a:ext cx="760601" cy="1911644"/>
          </a:xfrm>
          <a:prstGeom prst="rect">
            <a:avLst/>
          </a:prstGeom>
        </p:spPr>
      </p:pic>
      <p:pic>
        <p:nvPicPr>
          <p:cNvPr id="8" name="Image 7">
            <a:extLst>
              <a:ext uri="{FF2B5EF4-FFF2-40B4-BE49-F238E27FC236}">
                <a16:creationId xmlns:a16="http://schemas.microsoft.com/office/drawing/2014/main" id="{D063524E-AE78-4543-A1F8-CC64CE04858A}"/>
              </a:ext>
            </a:extLst>
          </p:cNvPr>
          <p:cNvPicPr>
            <a:picLocks noChangeAspect="1"/>
          </p:cNvPicPr>
          <p:nvPr/>
        </p:nvPicPr>
        <p:blipFill>
          <a:blip r:embed="rId6"/>
          <a:stretch>
            <a:fillRect/>
          </a:stretch>
        </p:blipFill>
        <p:spPr>
          <a:xfrm>
            <a:off x="9778542" y="1493591"/>
            <a:ext cx="1157870" cy="856878"/>
          </a:xfrm>
          <a:prstGeom prst="rect">
            <a:avLst/>
          </a:prstGeom>
        </p:spPr>
      </p:pic>
      <p:pic>
        <p:nvPicPr>
          <p:cNvPr id="9" name="Image 8">
            <a:extLst>
              <a:ext uri="{FF2B5EF4-FFF2-40B4-BE49-F238E27FC236}">
                <a16:creationId xmlns:a16="http://schemas.microsoft.com/office/drawing/2014/main" id="{210DA69B-CE14-48A7-8B9C-739929A785DE}"/>
              </a:ext>
            </a:extLst>
          </p:cNvPr>
          <p:cNvPicPr>
            <a:picLocks noChangeAspect="1"/>
          </p:cNvPicPr>
          <p:nvPr/>
        </p:nvPicPr>
        <p:blipFill>
          <a:blip r:embed="rId7"/>
          <a:stretch>
            <a:fillRect/>
          </a:stretch>
        </p:blipFill>
        <p:spPr>
          <a:xfrm>
            <a:off x="7315986" y="4013108"/>
            <a:ext cx="2148458" cy="1089012"/>
          </a:xfrm>
          <a:prstGeom prst="rect">
            <a:avLst/>
          </a:prstGeom>
        </p:spPr>
      </p:pic>
    </p:spTree>
    <p:extLst>
      <p:ext uri="{BB962C8B-B14F-4D97-AF65-F5344CB8AC3E}">
        <p14:creationId xmlns:p14="http://schemas.microsoft.com/office/powerpoint/2010/main" val="2309311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11665296" cy="648072"/>
          </a:xfrm>
        </p:spPr>
        <p:txBody>
          <a:bodyPr/>
          <a:lstStyle/>
          <a:p>
            <a:r>
              <a:rPr lang="fr-FR" sz="2800"/>
              <a:t>3. La protection de l’environnement</a:t>
            </a:r>
            <a:endParaRPr lang="fr-FR" sz="2100" dirty="0"/>
          </a:p>
        </p:txBody>
      </p:sp>
      <p:sp>
        <p:nvSpPr>
          <p:cNvPr id="7" name="Espace réservé du contenu 2"/>
          <p:cNvSpPr>
            <a:spLocks noGrp="1"/>
          </p:cNvSpPr>
          <p:nvPr>
            <p:ph sz="quarter" idx="10"/>
          </p:nvPr>
        </p:nvSpPr>
        <p:spPr>
          <a:xfrm>
            <a:off x="191344" y="920094"/>
            <a:ext cx="7897523" cy="5328592"/>
          </a:xfrm>
        </p:spPr>
        <p:txBody>
          <a:bodyPr/>
          <a:lstStyle/>
          <a:p>
            <a:r>
              <a:rPr lang="fr-FR" sz="2400" b="1" dirty="0">
                <a:solidFill>
                  <a:schemeClr val="bg1"/>
                </a:solidFill>
              </a:rPr>
              <a:t>ACTION 4</a:t>
            </a:r>
          </a:p>
          <a:p>
            <a:endParaRPr lang="fr-FR" sz="1400" kern="0" dirty="0">
              <a:solidFill>
                <a:schemeClr val="bg1"/>
              </a:solidFill>
            </a:endParaRPr>
          </a:p>
          <a:p>
            <a:r>
              <a:rPr lang="fr-FR" sz="1800" b="1" kern="0" dirty="0">
                <a:solidFill>
                  <a:schemeClr val="bg1"/>
                </a:solidFill>
              </a:rPr>
              <a:t>Pouvoir être actif sur des sujets très précis qui impactent beaucoup de nos structures: animation d’un groupe de travail sur les plantes aquatiques envahissantes</a:t>
            </a:r>
          </a:p>
          <a:p>
            <a:endParaRPr lang="fr-FR" sz="1800" kern="0" dirty="0">
              <a:solidFill>
                <a:schemeClr val="bg1"/>
              </a:solidFill>
            </a:endParaRPr>
          </a:p>
          <a:p>
            <a:r>
              <a:rPr lang="fr-FR" sz="1800" u="sng" dirty="0">
                <a:solidFill>
                  <a:schemeClr val="bg1"/>
                </a:solidFill>
              </a:rPr>
              <a:t>Objectif</a:t>
            </a:r>
            <a:r>
              <a:rPr lang="fr-FR" sz="1800" dirty="0">
                <a:solidFill>
                  <a:schemeClr val="bg1"/>
                </a:solidFill>
              </a:rPr>
              <a:t> : Comprendre et limiter l’impact de nos activités dans la diffusion des plantes aquatiques envahissantes</a:t>
            </a:r>
          </a:p>
          <a:p>
            <a:br>
              <a:rPr lang="fr-FR" sz="1800" dirty="0">
                <a:solidFill>
                  <a:schemeClr val="bg1"/>
                </a:solidFill>
              </a:rPr>
            </a:br>
            <a:r>
              <a:rPr lang="fr-FR" sz="1800" dirty="0">
                <a:solidFill>
                  <a:schemeClr val="bg1"/>
                </a:solidFill>
              </a:rPr>
              <a:t>Travail mené en partenariat avec l’Union International pour la Conservation de la Nature, le centre de ressources des espèces exotiques envahissantes et l’Office Français de la Biodiversité. Le groupe de travail s’est élargit au fil des échanges aux autres acteurs du nautisme qui sont confrontés aux mêmes problématiques (FF Aviron, FF Canoë Kayak).</a:t>
            </a:r>
          </a:p>
          <a:p>
            <a:endParaRPr lang="fr-FR" sz="1400" dirty="0">
              <a:solidFill>
                <a:schemeClr val="bg1"/>
              </a:solidFill>
            </a:endParaRPr>
          </a:p>
        </p:txBody>
      </p:sp>
      <p:sp>
        <p:nvSpPr>
          <p:cNvPr id="6" name="ZoneTexte 5"/>
          <p:cNvSpPr txBox="1"/>
          <p:nvPr/>
        </p:nvSpPr>
        <p:spPr bwMode="auto">
          <a:xfrm>
            <a:off x="6672064" y="5733256"/>
            <a:ext cx="3744415" cy="113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bg1"/>
                </a:solidFill>
              </a:rPr>
              <a:t>Services « pilotes » :</a:t>
            </a:r>
          </a:p>
          <a:p>
            <a:pPr marL="342900" indent="-342900">
              <a:buFontTx/>
              <a:buChar char="-"/>
            </a:pPr>
            <a:r>
              <a:rPr lang="fr-FR" sz="2000" dirty="0">
                <a:solidFill>
                  <a:schemeClr val="bg1"/>
                </a:solidFill>
              </a:rPr>
              <a:t>Pôle actions éducatives</a:t>
            </a:r>
          </a:p>
          <a:p>
            <a:pPr marL="342900" indent="-342900">
              <a:buFontTx/>
              <a:buChar char="-"/>
            </a:pPr>
            <a:r>
              <a:rPr lang="fr-FR" sz="2000" dirty="0">
                <a:solidFill>
                  <a:schemeClr val="bg1"/>
                </a:solidFill>
              </a:rPr>
              <a:t>Le service RSO</a:t>
            </a:r>
          </a:p>
        </p:txBody>
      </p:sp>
      <p:pic>
        <p:nvPicPr>
          <p:cNvPr id="1026" name="Picture 2" descr="La biosécurité, indispensable levier pour prévenir les invasions  biologiques des eaux continentales et marines">
            <a:extLst>
              <a:ext uri="{FF2B5EF4-FFF2-40B4-BE49-F238E27FC236}">
                <a16:creationId xmlns:a16="http://schemas.microsoft.com/office/drawing/2014/main" id="{AFBF2D1E-BF20-4B54-A8E5-29E62A3AF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2344" y="1268760"/>
            <a:ext cx="2891271"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160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11665296" cy="648072"/>
          </a:xfrm>
        </p:spPr>
        <p:txBody>
          <a:bodyPr/>
          <a:lstStyle/>
          <a:p>
            <a:r>
              <a:rPr lang="fr-FR" sz="2800"/>
              <a:t>3. La protection de l’environnement</a:t>
            </a:r>
            <a:endParaRPr lang="fr-FR" sz="2100" dirty="0"/>
          </a:p>
        </p:txBody>
      </p:sp>
      <p:sp>
        <p:nvSpPr>
          <p:cNvPr id="7" name="Espace réservé du contenu 2"/>
          <p:cNvSpPr>
            <a:spLocks noGrp="1"/>
          </p:cNvSpPr>
          <p:nvPr>
            <p:ph sz="quarter" idx="10"/>
          </p:nvPr>
        </p:nvSpPr>
        <p:spPr>
          <a:xfrm>
            <a:off x="140801" y="1164212"/>
            <a:ext cx="8475479" cy="5328592"/>
          </a:xfrm>
        </p:spPr>
        <p:txBody>
          <a:bodyPr/>
          <a:lstStyle/>
          <a:p>
            <a:r>
              <a:rPr lang="fr-FR" sz="2400" b="1" dirty="0">
                <a:solidFill>
                  <a:schemeClr val="bg1"/>
                </a:solidFill>
              </a:rPr>
              <a:t>ACTION 5</a:t>
            </a:r>
          </a:p>
          <a:p>
            <a:endParaRPr lang="fr-FR" sz="1400" kern="0" dirty="0">
              <a:solidFill>
                <a:schemeClr val="bg1"/>
              </a:solidFill>
            </a:endParaRPr>
          </a:p>
          <a:p>
            <a:r>
              <a:rPr lang="fr-FR" sz="1800" b="1" kern="0" dirty="0">
                <a:solidFill>
                  <a:schemeClr val="bg1"/>
                </a:solidFill>
              </a:rPr>
              <a:t>Se placer en tête de réseau et pouvoir faire tester des dispositifs plus éco-responsables : test d’une solution de bouées géostationnaires</a:t>
            </a:r>
          </a:p>
          <a:p>
            <a:endParaRPr lang="fr-FR" sz="1800" kern="0" dirty="0">
              <a:solidFill>
                <a:schemeClr val="bg1"/>
              </a:solidFill>
            </a:endParaRPr>
          </a:p>
          <a:p>
            <a:r>
              <a:rPr lang="fr-FR" sz="1800" u="sng" dirty="0">
                <a:solidFill>
                  <a:schemeClr val="bg1"/>
                </a:solidFill>
              </a:rPr>
              <a:t>Objectif</a:t>
            </a:r>
            <a:r>
              <a:rPr lang="fr-FR" sz="1800" dirty="0">
                <a:solidFill>
                  <a:schemeClr val="bg1"/>
                </a:solidFill>
              </a:rPr>
              <a:t> : Limiter l’impact de nos activités de compétition avec l’utilisation de bouées géostationnaires</a:t>
            </a:r>
          </a:p>
          <a:p>
            <a:br>
              <a:rPr lang="fr-FR" sz="1800" dirty="0">
                <a:solidFill>
                  <a:schemeClr val="bg1"/>
                </a:solidFill>
              </a:rPr>
            </a:br>
            <a:r>
              <a:rPr lang="fr-FR" sz="1800" dirty="0">
                <a:solidFill>
                  <a:schemeClr val="bg1"/>
                </a:solidFill>
              </a:rPr>
              <a:t>Ces bouées sont autopropulsées et utilisent la technologie GPS pour se fixer sur un point spécifique et maintenir leur position sans mouillage. Ce système permet donc la préservations des fonds marins évitant ainsi l’ancrage et le </a:t>
            </a:r>
            <a:r>
              <a:rPr lang="fr-FR" sz="1800" dirty="0" err="1">
                <a:solidFill>
                  <a:schemeClr val="bg1"/>
                </a:solidFill>
              </a:rPr>
              <a:t>ragage</a:t>
            </a:r>
            <a:r>
              <a:rPr lang="fr-FR" sz="1800" dirty="0">
                <a:solidFill>
                  <a:schemeClr val="bg1"/>
                </a:solidFill>
              </a:rPr>
              <a:t> des chaines. D’un point de vu sportif, cette évolution technologique permet aux comités de course de modifier et ajuster rapidement une ligne de départ ou un parcours.</a:t>
            </a:r>
          </a:p>
          <a:p>
            <a:r>
              <a:rPr lang="fr-FR" sz="1800" dirty="0">
                <a:solidFill>
                  <a:schemeClr val="bg1"/>
                </a:solidFill>
              </a:rPr>
              <a:t>La FFVoile a obtenu une aide du dispositif « Base Nautique d’avenir – Dispositif d’aides au fil de l’eau » sur cette action.</a:t>
            </a:r>
          </a:p>
          <a:p>
            <a:endParaRPr lang="fr-FR" sz="1400" dirty="0">
              <a:solidFill>
                <a:schemeClr val="bg1"/>
              </a:solidFill>
            </a:endParaRPr>
          </a:p>
        </p:txBody>
      </p:sp>
      <p:sp>
        <p:nvSpPr>
          <p:cNvPr id="6" name="ZoneTexte 5"/>
          <p:cNvSpPr txBox="1"/>
          <p:nvPr/>
        </p:nvSpPr>
        <p:spPr bwMode="auto">
          <a:xfrm>
            <a:off x="6528048" y="6070239"/>
            <a:ext cx="3744415"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bg1"/>
                </a:solidFill>
              </a:rPr>
              <a:t>Services « pilotes » :</a:t>
            </a:r>
          </a:p>
          <a:p>
            <a:pPr marL="342900" indent="-342900">
              <a:buFontTx/>
              <a:buChar char="-"/>
            </a:pPr>
            <a:r>
              <a:rPr lang="fr-FR" sz="2000" dirty="0">
                <a:solidFill>
                  <a:schemeClr val="bg1"/>
                </a:solidFill>
              </a:rPr>
              <a:t>Le service Développement</a:t>
            </a:r>
          </a:p>
        </p:txBody>
      </p:sp>
      <p:pic>
        <p:nvPicPr>
          <p:cNvPr id="2" name="Image 1">
            <a:extLst>
              <a:ext uri="{FF2B5EF4-FFF2-40B4-BE49-F238E27FC236}">
                <a16:creationId xmlns:a16="http://schemas.microsoft.com/office/drawing/2014/main" id="{E7EE36DA-7394-4545-A1AC-1F6DAC8B133E}"/>
              </a:ext>
            </a:extLst>
          </p:cNvPr>
          <p:cNvPicPr>
            <a:picLocks noChangeAspect="1"/>
          </p:cNvPicPr>
          <p:nvPr/>
        </p:nvPicPr>
        <p:blipFill>
          <a:blip r:embed="rId3"/>
          <a:stretch>
            <a:fillRect/>
          </a:stretch>
        </p:blipFill>
        <p:spPr>
          <a:xfrm>
            <a:off x="9510429" y="2060848"/>
            <a:ext cx="1813197" cy="825167"/>
          </a:xfrm>
          <a:prstGeom prst="rect">
            <a:avLst/>
          </a:prstGeom>
        </p:spPr>
      </p:pic>
      <p:pic>
        <p:nvPicPr>
          <p:cNvPr id="8" name="Image 7">
            <a:extLst>
              <a:ext uri="{FF2B5EF4-FFF2-40B4-BE49-F238E27FC236}">
                <a16:creationId xmlns:a16="http://schemas.microsoft.com/office/drawing/2014/main" id="{E3BF4700-9D53-4A72-8067-6C441C42FE9B}"/>
              </a:ext>
            </a:extLst>
          </p:cNvPr>
          <p:cNvPicPr>
            <a:picLocks noChangeAspect="1"/>
          </p:cNvPicPr>
          <p:nvPr/>
        </p:nvPicPr>
        <p:blipFill>
          <a:blip r:embed="rId4"/>
          <a:stretch>
            <a:fillRect/>
          </a:stretch>
        </p:blipFill>
        <p:spPr>
          <a:xfrm>
            <a:off x="9157645" y="3429000"/>
            <a:ext cx="2229636" cy="1486424"/>
          </a:xfrm>
          <a:prstGeom prst="rect">
            <a:avLst/>
          </a:prstGeom>
        </p:spPr>
      </p:pic>
    </p:spTree>
    <p:extLst>
      <p:ext uri="{BB962C8B-B14F-4D97-AF65-F5344CB8AC3E}">
        <p14:creationId xmlns:p14="http://schemas.microsoft.com/office/powerpoint/2010/main" val="3516471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11665296" cy="648072"/>
          </a:xfrm>
        </p:spPr>
        <p:txBody>
          <a:bodyPr/>
          <a:lstStyle/>
          <a:p>
            <a:r>
              <a:rPr lang="fr-FR" sz="2800"/>
              <a:t>3. La protection de l’environnement</a:t>
            </a:r>
            <a:endParaRPr lang="fr-FR" sz="2100" dirty="0"/>
          </a:p>
        </p:txBody>
      </p:sp>
      <p:sp>
        <p:nvSpPr>
          <p:cNvPr id="7" name="Espace réservé du contenu 2"/>
          <p:cNvSpPr>
            <a:spLocks noGrp="1"/>
          </p:cNvSpPr>
          <p:nvPr>
            <p:ph sz="quarter" idx="10"/>
          </p:nvPr>
        </p:nvSpPr>
        <p:spPr>
          <a:xfrm>
            <a:off x="140801" y="1164212"/>
            <a:ext cx="9195559" cy="5328592"/>
          </a:xfrm>
        </p:spPr>
        <p:txBody>
          <a:bodyPr/>
          <a:lstStyle/>
          <a:p>
            <a:r>
              <a:rPr lang="fr-FR" sz="2400" b="1" dirty="0">
                <a:solidFill>
                  <a:schemeClr val="bg1"/>
                </a:solidFill>
              </a:rPr>
              <a:t>ACTION 6</a:t>
            </a:r>
          </a:p>
          <a:p>
            <a:endParaRPr lang="fr-FR" sz="1400" kern="0" dirty="0">
              <a:solidFill>
                <a:schemeClr val="bg1"/>
              </a:solidFill>
            </a:endParaRPr>
          </a:p>
          <a:p>
            <a:r>
              <a:rPr lang="fr-FR" sz="1800" b="1" kern="0" dirty="0">
                <a:solidFill>
                  <a:schemeClr val="bg1"/>
                </a:solidFill>
              </a:rPr>
              <a:t>Lancement des Assises de la Course au Large </a:t>
            </a:r>
          </a:p>
          <a:p>
            <a:endParaRPr lang="fr-FR" sz="1800" kern="0" dirty="0">
              <a:solidFill>
                <a:schemeClr val="bg1"/>
              </a:solidFill>
            </a:endParaRPr>
          </a:p>
          <a:p>
            <a:r>
              <a:rPr lang="fr-FR" sz="1800" u="sng" dirty="0">
                <a:solidFill>
                  <a:schemeClr val="bg1"/>
                </a:solidFill>
              </a:rPr>
              <a:t>Objectif</a:t>
            </a:r>
            <a:r>
              <a:rPr lang="fr-FR" sz="1800" dirty="0">
                <a:solidFill>
                  <a:schemeClr val="bg1"/>
                </a:solidFill>
              </a:rPr>
              <a:t> : La FFVoile souhaite fédérer tous les acteurs du milieu autour d’un projet commun intitulé «  Course au Large 2030, s’aligner ensemble avec l’Accord de Paris et les limites planétaires.</a:t>
            </a:r>
          </a:p>
          <a:p>
            <a:br>
              <a:rPr lang="fr-FR" sz="1800" dirty="0">
                <a:solidFill>
                  <a:schemeClr val="bg1"/>
                </a:solidFill>
              </a:rPr>
            </a:br>
            <a:r>
              <a:rPr lang="fr-FR" sz="1800" dirty="0">
                <a:solidFill>
                  <a:schemeClr val="bg1"/>
                </a:solidFill>
              </a:rPr>
              <a:t>Face aux défis environnementaux, les organisateurs de courses, les classes, les équipes, les sponsors, les équipementiers, les partenaires institutionnels, de nombreux acteurs de l’écosystème de la Course au Large et la FFVoile ont l’objectif de travailler ensemble afin de consolider l’ensemble des travaux déjà initiés, les compléter et définir une feuille de route commune pour engager al course au large dans sa transition</a:t>
            </a:r>
          </a:p>
          <a:p>
            <a:endParaRPr lang="fr-FR" sz="1400" dirty="0">
              <a:solidFill>
                <a:schemeClr val="bg1"/>
              </a:solidFill>
            </a:endParaRPr>
          </a:p>
        </p:txBody>
      </p:sp>
      <p:sp>
        <p:nvSpPr>
          <p:cNvPr id="6" name="ZoneTexte 5"/>
          <p:cNvSpPr txBox="1"/>
          <p:nvPr/>
        </p:nvSpPr>
        <p:spPr bwMode="auto">
          <a:xfrm>
            <a:off x="5735960" y="5924599"/>
            <a:ext cx="4392488"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bg1"/>
                </a:solidFill>
              </a:rPr>
              <a:t>Services « pilotes » :</a:t>
            </a:r>
          </a:p>
          <a:p>
            <a:pPr marL="342900" indent="-342900">
              <a:buFontTx/>
              <a:buChar char="-"/>
            </a:pPr>
            <a:r>
              <a:rPr lang="fr-FR" sz="2000" dirty="0">
                <a:solidFill>
                  <a:schemeClr val="bg1"/>
                </a:solidFill>
              </a:rPr>
              <a:t>La commission course au large</a:t>
            </a:r>
          </a:p>
        </p:txBody>
      </p:sp>
      <p:pic>
        <p:nvPicPr>
          <p:cNvPr id="3" name="Image 2">
            <a:extLst>
              <a:ext uri="{FF2B5EF4-FFF2-40B4-BE49-F238E27FC236}">
                <a16:creationId xmlns:a16="http://schemas.microsoft.com/office/drawing/2014/main" id="{AABFD05B-AFB9-40CF-BC03-2A1BE28F6AB7}"/>
              </a:ext>
            </a:extLst>
          </p:cNvPr>
          <p:cNvPicPr>
            <a:picLocks noChangeAspect="1"/>
          </p:cNvPicPr>
          <p:nvPr/>
        </p:nvPicPr>
        <p:blipFill rotWithShape="1">
          <a:blip r:embed="rId3"/>
          <a:srcRect t="12835" r="1476"/>
          <a:stretch/>
        </p:blipFill>
        <p:spPr>
          <a:xfrm rot="930384">
            <a:off x="7037441" y="1777189"/>
            <a:ext cx="4752528" cy="1225676"/>
          </a:xfrm>
          <a:prstGeom prst="rect">
            <a:avLst/>
          </a:prstGeom>
        </p:spPr>
      </p:pic>
    </p:spTree>
    <p:extLst>
      <p:ext uri="{BB962C8B-B14F-4D97-AF65-F5344CB8AC3E}">
        <p14:creationId xmlns:p14="http://schemas.microsoft.com/office/powerpoint/2010/main" val="3994159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30C41AC-16A8-8349-A741-6DB07FF34C61}"/>
              </a:ext>
            </a:extLst>
          </p:cNvPr>
          <p:cNvSpPr>
            <a:spLocks noGrp="1"/>
          </p:cNvSpPr>
          <p:nvPr>
            <p:ph type="title"/>
          </p:nvPr>
        </p:nvSpPr>
        <p:spPr/>
        <p:txBody>
          <a:bodyPr/>
          <a:lstStyle/>
          <a:p>
            <a:r>
              <a:rPr lang="fr-FR" sz="2800" dirty="0"/>
              <a:t>4. Le respect et l’intégration des pratiquants</a:t>
            </a:r>
          </a:p>
        </p:txBody>
      </p:sp>
      <p:sp>
        <p:nvSpPr>
          <p:cNvPr id="8" name="Espace réservé du contenu 7">
            <a:extLst>
              <a:ext uri="{FF2B5EF4-FFF2-40B4-BE49-F238E27FC236}">
                <a16:creationId xmlns:a16="http://schemas.microsoft.com/office/drawing/2014/main" id="{CA4A498A-6949-3947-B546-74CBD96EB971}"/>
              </a:ext>
            </a:extLst>
          </p:cNvPr>
          <p:cNvSpPr>
            <a:spLocks noGrp="1"/>
          </p:cNvSpPr>
          <p:nvPr>
            <p:ph sz="quarter" idx="13"/>
          </p:nvPr>
        </p:nvSpPr>
        <p:spPr>
          <a:xfrm>
            <a:off x="408744" y="1281530"/>
            <a:ext cx="11449272" cy="720080"/>
          </a:xfrm>
        </p:spPr>
        <p:txBody>
          <a:bodyPr/>
          <a:lstStyle/>
          <a:p>
            <a:pPr marL="0" indent="0">
              <a:buNone/>
            </a:pPr>
            <a:r>
              <a:rPr lang="fr-FR" dirty="0">
                <a:solidFill>
                  <a:schemeClr val="tx2"/>
                </a:solidFill>
              </a:rPr>
              <a:t>Garantir le respect des intérêts, de l’intégrité physique et morale des pratiquants / adhérents / spectateurs et les impliquer dans la démarche</a:t>
            </a:r>
          </a:p>
        </p:txBody>
      </p:sp>
      <p:pic>
        <p:nvPicPr>
          <p:cNvPr id="13" name="Image 1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8566" y="2974273"/>
            <a:ext cx="799454" cy="765348"/>
          </a:xfrm>
          <a:prstGeom prst="rect">
            <a:avLst/>
          </a:prstGeom>
          <a:noFill/>
          <a:ln>
            <a:noFill/>
          </a:ln>
        </p:spPr>
      </p:pic>
      <p:sp>
        <p:nvSpPr>
          <p:cNvPr id="16" name="Rectangle : coins arrondis 15">
            <a:extLst>
              <a:ext uri="{FF2B5EF4-FFF2-40B4-BE49-F238E27FC236}">
                <a16:creationId xmlns:a16="http://schemas.microsoft.com/office/drawing/2014/main" id="{86806D96-CCC8-4BCE-9167-992DC38A2035}"/>
              </a:ext>
            </a:extLst>
          </p:cNvPr>
          <p:cNvSpPr/>
          <p:nvPr/>
        </p:nvSpPr>
        <p:spPr bwMode="auto">
          <a:xfrm>
            <a:off x="8976320" y="2649113"/>
            <a:ext cx="3022494" cy="2364063"/>
          </a:xfrm>
          <a:prstGeom prst="roundRect">
            <a:avLst/>
          </a:prstGeom>
          <a:noFill/>
          <a:ln w="9525" cap="flat" cmpd="sng" algn="ctr">
            <a:solidFill>
              <a:schemeClr val="tx1"/>
            </a:solidFill>
            <a:prstDash val="solid"/>
            <a:round/>
            <a:headEnd type="none" w="med" len="med"/>
            <a:tailEnd type="none" w="med" len="med"/>
          </a:ln>
          <a:effectLst>
            <a:outerShdw blurRad="63500" dist="38099" dir="2700000" algn="ctr" rotWithShape="0">
              <a:srgbClr val="000000">
                <a:alpha val="74998"/>
              </a:srgb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Ellipse 16">
            <a:extLst>
              <a:ext uri="{FF2B5EF4-FFF2-40B4-BE49-F238E27FC236}">
                <a16:creationId xmlns:a16="http://schemas.microsoft.com/office/drawing/2014/main" id="{4F052F26-399A-4752-952A-DE4BBEA471E8}"/>
              </a:ext>
            </a:extLst>
          </p:cNvPr>
          <p:cNvSpPr/>
          <p:nvPr/>
        </p:nvSpPr>
        <p:spPr bwMode="auto">
          <a:xfrm rot="1328966">
            <a:off x="10447569" y="2728562"/>
            <a:ext cx="1431696" cy="914400"/>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ZoneTexte 17">
            <a:extLst>
              <a:ext uri="{FF2B5EF4-FFF2-40B4-BE49-F238E27FC236}">
                <a16:creationId xmlns:a16="http://schemas.microsoft.com/office/drawing/2014/main" id="{9D7701FF-BAB4-4F44-AE83-FD369B8DDD4A}"/>
              </a:ext>
            </a:extLst>
          </p:cNvPr>
          <p:cNvSpPr txBox="1"/>
          <p:nvPr/>
        </p:nvSpPr>
        <p:spPr bwMode="auto">
          <a:xfrm rot="1118855">
            <a:off x="10666400" y="3222748"/>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ODD</a:t>
            </a:r>
          </a:p>
        </p:txBody>
      </p:sp>
      <p:pic>
        <p:nvPicPr>
          <p:cNvPr id="6" name="Image 5">
            <a:extLst>
              <a:ext uri="{FF2B5EF4-FFF2-40B4-BE49-F238E27FC236}">
                <a16:creationId xmlns:a16="http://schemas.microsoft.com/office/drawing/2014/main" id="{7E0413E3-94ED-4B05-9C5C-722CAB36B4F6}"/>
              </a:ext>
            </a:extLst>
          </p:cNvPr>
          <p:cNvPicPr>
            <a:picLocks noChangeAspect="1"/>
          </p:cNvPicPr>
          <p:nvPr/>
        </p:nvPicPr>
        <p:blipFill>
          <a:blip r:embed="rId3"/>
          <a:stretch>
            <a:fillRect/>
          </a:stretch>
        </p:blipFill>
        <p:spPr>
          <a:xfrm>
            <a:off x="476429" y="3274005"/>
            <a:ext cx="1257300" cy="1152525"/>
          </a:xfrm>
          <a:prstGeom prst="rect">
            <a:avLst/>
          </a:prstGeom>
        </p:spPr>
      </p:pic>
      <p:sp>
        <p:nvSpPr>
          <p:cNvPr id="20" name="Rectangle : coins arrondis 19">
            <a:extLst>
              <a:ext uri="{FF2B5EF4-FFF2-40B4-BE49-F238E27FC236}">
                <a16:creationId xmlns:a16="http://schemas.microsoft.com/office/drawing/2014/main" id="{6825C75D-90AE-4A90-BBA0-7D06C7F78678}"/>
              </a:ext>
            </a:extLst>
          </p:cNvPr>
          <p:cNvSpPr/>
          <p:nvPr/>
        </p:nvSpPr>
        <p:spPr bwMode="auto">
          <a:xfrm>
            <a:off x="193186" y="3045214"/>
            <a:ext cx="8423561" cy="1706973"/>
          </a:xfrm>
          <a:prstGeom prst="roundRect">
            <a:avLst/>
          </a:prstGeom>
          <a:noFill/>
          <a:ln w="9525" cap="flat" cmpd="sng" algn="ctr">
            <a:solidFill>
              <a:schemeClr val="tx1"/>
            </a:solidFill>
            <a:prstDash val="solid"/>
            <a:round/>
            <a:headEnd type="none" w="med" len="med"/>
            <a:tailEnd type="none" w="med" len="med"/>
          </a:ln>
          <a:effectLst>
            <a:outerShdw blurRad="63500" dist="38099" dir="2700000" algn="ctr" rotWithShape="0">
              <a:srgbClr val="000000">
                <a:alpha val="74998"/>
              </a:srgb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26" name="Image 25">
            <a:extLst>
              <a:ext uri="{FF2B5EF4-FFF2-40B4-BE49-F238E27FC236}">
                <a16:creationId xmlns:a16="http://schemas.microsoft.com/office/drawing/2014/main" id="{85987E6C-70A5-49D1-BF18-76A1F32DB35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8428" y="3898701"/>
            <a:ext cx="799454" cy="827329"/>
          </a:xfrm>
          <a:prstGeom prst="rect">
            <a:avLst/>
          </a:prstGeom>
          <a:noFill/>
          <a:ln>
            <a:noFill/>
          </a:ln>
        </p:spPr>
      </p:pic>
      <p:sp>
        <p:nvSpPr>
          <p:cNvPr id="2" name="Rectangle 1">
            <a:extLst>
              <a:ext uri="{FF2B5EF4-FFF2-40B4-BE49-F238E27FC236}">
                <a16:creationId xmlns:a16="http://schemas.microsoft.com/office/drawing/2014/main" id="{1120A49C-DE8A-4B31-A4D7-D61834746248}"/>
              </a:ext>
            </a:extLst>
          </p:cNvPr>
          <p:cNvSpPr/>
          <p:nvPr/>
        </p:nvSpPr>
        <p:spPr>
          <a:xfrm>
            <a:off x="1809907" y="3182527"/>
            <a:ext cx="6974862" cy="1446550"/>
          </a:xfrm>
          <a:prstGeom prst="rect">
            <a:avLst/>
          </a:prstGeom>
        </p:spPr>
        <p:txBody>
          <a:bodyPr wrap="square">
            <a:spAutoFit/>
          </a:bodyPr>
          <a:lstStyle/>
          <a:p>
            <a:pPr marL="342900" indent="-342900" eaLnBrk="0" hangingPunct="0">
              <a:spcBef>
                <a:spcPts val="0"/>
              </a:spcBef>
              <a:buSzTx/>
              <a:buFont typeface="Wingdings" panose="05000000000000000000" pitchFamily="2" charset="2"/>
              <a:buChar char="§"/>
            </a:pPr>
            <a:r>
              <a:rPr lang="fr-FR" sz="2200" b="1" dirty="0">
                <a:solidFill>
                  <a:srgbClr val="C00000"/>
                </a:solidFill>
              </a:rPr>
              <a:t>7 / Promotion de l’inclusion et lutte contre les discriminations</a:t>
            </a:r>
          </a:p>
          <a:p>
            <a:pPr marL="342900" indent="-342900" eaLnBrk="0" hangingPunct="0">
              <a:spcBef>
                <a:spcPts val="0"/>
              </a:spcBef>
              <a:buSzTx/>
              <a:buFont typeface="Wingdings" panose="05000000000000000000" pitchFamily="2" charset="2"/>
              <a:buChar char="§"/>
            </a:pPr>
            <a:r>
              <a:rPr lang="fr-FR" sz="2200" b="1" dirty="0">
                <a:solidFill>
                  <a:srgbClr val="C00000"/>
                </a:solidFill>
              </a:rPr>
              <a:t>12 / Sensibilisation au développement durable</a:t>
            </a:r>
          </a:p>
          <a:p>
            <a:pPr marL="342900" indent="-342900" eaLnBrk="0" hangingPunct="0">
              <a:spcBef>
                <a:spcPts val="0"/>
              </a:spcBef>
              <a:buSzTx/>
              <a:buFont typeface="Wingdings" panose="05000000000000000000" pitchFamily="2" charset="2"/>
              <a:buChar char="§"/>
            </a:pPr>
            <a:r>
              <a:rPr lang="fr-FR" sz="2200" b="1" dirty="0">
                <a:solidFill>
                  <a:srgbClr val="C00000"/>
                </a:solidFill>
              </a:rPr>
              <a:t>13 / Formation au développement durable</a:t>
            </a:r>
          </a:p>
        </p:txBody>
      </p:sp>
      <p:sp>
        <p:nvSpPr>
          <p:cNvPr id="12" name="Ellipse 11">
            <a:extLst>
              <a:ext uri="{FF2B5EF4-FFF2-40B4-BE49-F238E27FC236}">
                <a16:creationId xmlns:a16="http://schemas.microsoft.com/office/drawing/2014/main" id="{A648BC27-6CC8-4A83-BE07-16B598F8AD9F}"/>
              </a:ext>
            </a:extLst>
          </p:cNvPr>
          <p:cNvSpPr/>
          <p:nvPr/>
        </p:nvSpPr>
        <p:spPr bwMode="auto">
          <a:xfrm rot="1416916">
            <a:off x="10093746" y="612672"/>
            <a:ext cx="2062111" cy="914400"/>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 name="ZoneTexte 13">
            <a:extLst>
              <a:ext uri="{FF2B5EF4-FFF2-40B4-BE49-F238E27FC236}">
                <a16:creationId xmlns:a16="http://schemas.microsoft.com/office/drawing/2014/main" id="{6D04ED71-AB9E-47C7-99E5-8D0F7FFFD9F4}"/>
              </a:ext>
            </a:extLst>
          </p:cNvPr>
          <p:cNvSpPr txBox="1"/>
          <p:nvPr/>
        </p:nvSpPr>
        <p:spPr bwMode="auto">
          <a:xfrm rot="1206805">
            <a:off x="10366493" y="960285"/>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Iso 26000</a:t>
            </a:r>
          </a:p>
        </p:txBody>
      </p:sp>
      <p:sp>
        <p:nvSpPr>
          <p:cNvPr id="15" name="Ellipse 14">
            <a:extLst>
              <a:ext uri="{FF2B5EF4-FFF2-40B4-BE49-F238E27FC236}">
                <a16:creationId xmlns:a16="http://schemas.microsoft.com/office/drawing/2014/main" id="{12100B0D-3CE2-4A09-B739-947C45479E6A}"/>
              </a:ext>
            </a:extLst>
          </p:cNvPr>
          <p:cNvSpPr/>
          <p:nvPr/>
        </p:nvSpPr>
        <p:spPr bwMode="auto">
          <a:xfrm rot="20701237">
            <a:off x="364620" y="2477942"/>
            <a:ext cx="1431696" cy="711791"/>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9" name="ZoneTexte 18">
            <a:extLst>
              <a:ext uri="{FF2B5EF4-FFF2-40B4-BE49-F238E27FC236}">
                <a16:creationId xmlns:a16="http://schemas.microsoft.com/office/drawing/2014/main" id="{8D4B2691-B548-4E0E-9152-247CE56CD365}"/>
              </a:ext>
            </a:extLst>
          </p:cNvPr>
          <p:cNvSpPr txBox="1"/>
          <p:nvPr/>
        </p:nvSpPr>
        <p:spPr bwMode="auto">
          <a:xfrm rot="20491126">
            <a:off x="455272" y="2723670"/>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Charte</a:t>
            </a:r>
          </a:p>
        </p:txBody>
      </p:sp>
    </p:spTree>
    <p:extLst>
      <p:ext uri="{BB962C8B-B14F-4D97-AF65-F5344CB8AC3E}">
        <p14:creationId xmlns:p14="http://schemas.microsoft.com/office/powerpoint/2010/main" val="3928990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8593632" cy="648072"/>
          </a:xfrm>
        </p:spPr>
        <p:txBody>
          <a:bodyPr/>
          <a:lstStyle/>
          <a:p>
            <a:r>
              <a:rPr lang="fr-FR" sz="2800" dirty="0"/>
              <a:t>4. Le respect et l’intégration des pratiquants</a:t>
            </a:r>
            <a:endParaRPr lang="fr-FR" sz="2100" dirty="0"/>
          </a:p>
        </p:txBody>
      </p:sp>
      <p:sp>
        <p:nvSpPr>
          <p:cNvPr id="7" name="Espace réservé du contenu 2"/>
          <p:cNvSpPr>
            <a:spLocks noGrp="1"/>
          </p:cNvSpPr>
          <p:nvPr>
            <p:ph sz="quarter" idx="10"/>
          </p:nvPr>
        </p:nvSpPr>
        <p:spPr>
          <a:xfrm>
            <a:off x="241182" y="1052736"/>
            <a:ext cx="6139984" cy="5328592"/>
          </a:xfrm>
        </p:spPr>
        <p:txBody>
          <a:bodyPr/>
          <a:lstStyle/>
          <a:p>
            <a:r>
              <a:rPr lang="fr-FR" sz="2400" b="1" dirty="0">
                <a:solidFill>
                  <a:schemeClr val="bg1"/>
                </a:solidFill>
              </a:rPr>
              <a:t>ACTION 1</a:t>
            </a:r>
          </a:p>
          <a:p>
            <a:endParaRPr lang="fr-FR" sz="1400" kern="0" dirty="0">
              <a:solidFill>
                <a:schemeClr val="bg1"/>
              </a:solidFill>
            </a:endParaRPr>
          </a:p>
          <a:p>
            <a:r>
              <a:rPr lang="fr-FR" sz="1800" b="1" kern="0" dirty="0">
                <a:solidFill>
                  <a:schemeClr val="bg1"/>
                </a:solidFill>
              </a:rPr>
              <a:t>Encourager le covoiturage avec un forfait kilométrique majoré pour les arbitres qui covoiturent</a:t>
            </a:r>
          </a:p>
          <a:p>
            <a:endParaRPr lang="fr-FR" sz="1800" kern="0" dirty="0">
              <a:solidFill>
                <a:schemeClr val="bg1"/>
              </a:solidFill>
            </a:endParaRPr>
          </a:p>
          <a:p>
            <a:r>
              <a:rPr lang="fr-FR" sz="1800" u="sng" dirty="0">
                <a:solidFill>
                  <a:schemeClr val="bg1"/>
                </a:solidFill>
              </a:rPr>
              <a:t>Objectif</a:t>
            </a:r>
            <a:r>
              <a:rPr lang="fr-FR" sz="1800" dirty="0">
                <a:solidFill>
                  <a:schemeClr val="bg1"/>
                </a:solidFill>
              </a:rPr>
              <a:t> : </a:t>
            </a:r>
            <a:br>
              <a:rPr lang="fr-FR" sz="1800" dirty="0">
                <a:solidFill>
                  <a:schemeClr val="bg1"/>
                </a:solidFill>
              </a:rPr>
            </a:br>
            <a:r>
              <a:rPr lang="fr-FR" sz="1800" dirty="0">
                <a:solidFill>
                  <a:schemeClr val="bg1"/>
                </a:solidFill>
              </a:rPr>
              <a:t>Diminuer l’impact environnemental de nos manifestations en favorisant le co-voiturage et faire adopter de bonnes habitudes.</a:t>
            </a:r>
          </a:p>
          <a:p>
            <a:endParaRPr lang="fr-FR" sz="1800" dirty="0">
              <a:solidFill>
                <a:schemeClr val="bg1"/>
              </a:solidFill>
            </a:endParaRPr>
          </a:p>
          <a:p>
            <a:endParaRPr lang="fr-FR" sz="1800" dirty="0">
              <a:solidFill>
                <a:schemeClr val="bg1"/>
              </a:solidFill>
            </a:endParaRPr>
          </a:p>
        </p:txBody>
      </p:sp>
      <p:pic>
        <p:nvPicPr>
          <p:cNvPr id="2050" name="Picture 2" descr="Covoiturage : les responsabilités conducteurs et passagers | l'Essentiel  par Macif">
            <a:extLst>
              <a:ext uri="{FF2B5EF4-FFF2-40B4-BE49-F238E27FC236}">
                <a16:creationId xmlns:a16="http://schemas.microsoft.com/office/drawing/2014/main" id="{8AAFD579-EF1D-41D8-A098-8818122DA9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07" r="12460"/>
          <a:stretch/>
        </p:blipFill>
        <p:spPr bwMode="auto">
          <a:xfrm>
            <a:off x="6960096" y="1558258"/>
            <a:ext cx="5007162" cy="313371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bwMode="auto">
          <a:xfrm>
            <a:off x="7123417" y="4869160"/>
            <a:ext cx="4680519" cy="1354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bg1"/>
                </a:solidFill>
              </a:rPr>
              <a:t>Services « pilotes » :</a:t>
            </a:r>
          </a:p>
          <a:p>
            <a:pPr marL="342900" indent="-342900">
              <a:buFontTx/>
              <a:buChar char="-"/>
            </a:pPr>
            <a:r>
              <a:rPr lang="fr-FR" sz="2000" dirty="0">
                <a:solidFill>
                  <a:schemeClr val="bg1"/>
                </a:solidFill>
              </a:rPr>
              <a:t>Le service CCA (Commission Centrale d’Arbitrage)</a:t>
            </a:r>
          </a:p>
          <a:p>
            <a:pPr eaLnBrk="0" hangingPunct="0">
              <a:lnSpc>
                <a:spcPct val="40000"/>
              </a:lnSpc>
              <a:spcBef>
                <a:spcPct val="50000"/>
              </a:spcBef>
              <a:buSzTx/>
            </a:pPr>
            <a:endParaRPr lang="fr-FR" sz="2000" b="1" dirty="0">
              <a:solidFill>
                <a:srgbClr val="061F5D"/>
              </a:solidFill>
            </a:endParaRPr>
          </a:p>
        </p:txBody>
      </p:sp>
    </p:spTree>
    <p:extLst>
      <p:ext uri="{BB962C8B-B14F-4D97-AF65-F5344CB8AC3E}">
        <p14:creationId xmlns:p14="http://schemas.microsoft.com/office/powerpoint/2010/main" val="789451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a:normAutofit/>
          </a:bodyPr>
          <a:lstStyle/>
          <a:p>
            <a:r>
              <a:rPr lang="fr-FR" sz="2800" dirty="0"/>
              <a:t>La RSO en quelques notions</a:t>
            </a:r>
          </a:p>
        </p:txBody>
      </p:sp>
      <p:sp>
        <p:nvSpPr>
          <p:cNvPr id="4" name="Espace réservé du contenu 3">
            <a:extLst>
              <a:ext uri="{FF2B5EF4-FFF2-40B4-BE49-F238E27FC236}">
                <a16:creationId xmlns:a16="http://schemas.microsoft.com/office/drawing/2014/main" id="{72924F7C-248C-6F4C-BB39-13D6CDC4453A}"/>
              </a:ext>
            </a:extLst>
          </p:cNvPr>
          <p:cNvSpPr>
            <a:spLocks noGrp="1"/>
          </p:cNvSpPr>
          <p:nvPr>
            <p:ph sz="quarter" idx="10"/>
          </p:nvPr>
        </p:nvSpPr>
        <p:spPr>
          <a:xfrm>
            <a:off x="263352" y="1340768"/>
            <a:ext cx="10972800" cy="5157192"/>
          </a:xfrm>
        </p:spPr>
        <p:txBody>
          <a:bodyPr/>
          <a:lstStyle/>
          <a:p>
            <a:r>
              <a:rPr lang="fr-FR" dirty="0"/>
              <a:t>C’est la contribution d’une organisation au </a:t>
            </a:r>
            <a:r>
              <a:rPr lang="fr-FR" b="1" dirty="0"/>
              <a:t>développement durable</a:t>
            </a:r>
            <a:r>
              <a:rPr lang="fr-FR" dirty="0"/>
              <a:t>, elle s’attache à </a:t>
            </a:r>
            <a:r>
              <a:rPr lang="fr-FR" b="1" dirty="0"/>
              <a:t>l’ensemble des pratiques</a:t>
            </a:r>
            <a:r>
              <a:rPr lang="fr-FR" dirty="0"/>
              <a:t> de manière </a:t>
            </a:r>
            <a:r>
              <a:rPr lang="fr-FR" b="1" dirty="0"/>
              <a:t>transversale</a:t>
            </a:r>
            <a:r>
              <a:rPr lang="fr-FR" dirty="0"/>
              <a:t> ; elle vise à</a:t>
            </a:r>
          </a:p>
          <a:p>
            <a:pPr marL="342900" indent="-342900">
              <a:buFont typeface="Arial" panose="020B0604020202020204" pitchFamily="34" charset="0"/>
              <a:buChar char="•"/>
            </a:pPr>
            <a:r>
              <a:rPr lang="fr-FR" dirty="0"/>
              <a:t>être </a:t>
            </a:r>
            <a:r>
              <a:rPr lang="fr-FR" b="1" dirty="0"/>
              <a:t>économiquement viable</a:t>
            </a:r>
          </a:p>
          <a:p>
            <a:pPr marL="342900" indent="-342900">
              <a:buFont typeface="Arial" panose="020B0604020202020204" pitchFamily="34" charset="0"/>
              <a:buChar char="•"/>
            </a:pPr>
            <a:r>
              <a:rPr lang="fr-FR" dirty="0"/>
              <a:t>avoir un </a:t>
            </a:r>
            <a:r>
              <a:rPr lang="fr-FR" b="1" dirty="0"/>
              <a:t>impact positif </a:t>
            </a:r>
            <a:r>
              <a:rPr lang="fr-FR" dirty="0"/>
              <a:t>sur la société</a:t>
            </a:r>
          </a:p>
          <a:p>
            <a:pPr marL="342900" indent="-342900">
              <a:buFont typeface="Arial" panose="020B0604020202020204" pitchFamily="34" charset="0"/>
              <a:buChar char="•"/>
            </a:pPr>
            <a:r>
              <a:rPr lang="fr-FR" dirty="0"/>
              <a:t>mieux </a:t>
            </a:r>
            <a:r>
              <a:rPr lang="fr-FR" b="1" dirty="0"/>
              <a:t>respecter l’environnement</a:t>
            </a:r>
          </a:p>
          <a:p>
            <a:endParaRPr lang="fr-FR" dirty="0"/>
          </a:p>
          <a:p>
            <a:r>
              <a:rPr lang="fr-FR" dirty="0"/>
              <a:t>L’objectif de la FFVoile est d’être à l’horizon 2024 aligné sur les lignes directrices de la  norme ISO 26000.</a:t>
            </a:r>
          </a:p>
          <a:p>
            <a:r>
              <a:rPr lang="fr-FR" b="1" dirty="0"/>
              <a:t> </a:t>
            </a:r>
          </a:p>
          <a:p>
            <a:r>
              <a:rPr lang="fr-FR" b="1" dirty="0"/>
              <a:t>Un groupe de travail est en place pour intégrer les préoccupations sociales et environnementales dans l’ensemble des activités de chaines décisionnelles de manière à contribuer aux enjeux du développement durable</a:t>
            </a:r>
          </a:p>
          <a:p>
            <a:endParaRPr lang="fr-FR" sz="3200" dirty="0"/>
          </a:p>
        </p:txBody>
      </p:sp>
    </p:spTree>
    <p:extLst>
      <p:ext uri="{BB962C8B-B14F-4D97-AF65-F5344CB8AC3E}">
        <p14:creationId xmlns:p14="http://schemas.microsoft.com/office/powerpoint/2010/main" val="4153634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8593632" cy="648072"/>
          </a:xfrm>
        </p:spPr>
        <p:txBody>
          <a:bodyPr/>
          <a:lstStyle/>
          <a:p>
            <a:r>
              <a:rPr lang="fr-FR" sz="2800" dirty="0"/>
              <a:t>4. Le respect et l’intégration des pratiquants</a:t>
            </a:r>
            <a:endParaRPr lang="fr-FR" sz="2100" dirty="0"/>
          </a:p>
        </p:txBody>
      </p:sp>
      <p:sp>
        <p:nvSpPr>
          <p:cNvPr id="7" name="Espace réservé du contenu 2"/>
          <p:cNvSpPr>
            <a:spLocks noGrp="1"/>
          </p:cNvSpPr>
          <p:nvPr>
            <p:ph sz="quarter" idx="10"/>
          </p:nvPr>
        </p:nvSpPr>
        <p:spPr>
          <a:xfrm>
            <a:off x="241182" y="1052736"/>
            <a:ext cx="6139984" cy="5328592"/>
          </a:xfrm>
        </p:spPr>
        <p:txBody>
          <a:bodyPr/>
          <a:lstStyle/>
          <a:p>
            <a:r>
              <a:rPr lang="fr-FR" sz="2400" b="1" dirty="0">
                <a:solidFill>
                  <a:schemeClr val="bg1"/>
                </a:solidFill>
              </a:rPr>
              <a:t>ACTION 2</a:t>
            </a:r>
          </a:p>
          <a:p>
            <a:endParaRPr lang="fr-FR" sz="1400" kern="0" dirty="0">
              <a:solidFill>
                <a:schemeClr val="bg1"/>
              </a:solidFill>
            </a:endParaRPr>
          </a:p>
          <a:p>
            <a:r>
              <a:rPr lang="fr-FR" sz="1800" b="1" kern="0" dirty="0">
                <a:solidFill>
                  <a:schemeClr val="bg1"/>
                </a:solidFill>
              </a:rPr>
              <a:t>Impliquer les acteurs et partager l’outil SURICATE</a:t>
            </a:r>
          </a:p>
          <a:p>
            <a:endParaRPr lang="fr-FR" sz="1800" kern="0" dirty="0">
              <a:solidFill>
                <a:schemeClr val="bg1"/>
              </a:solidFill>
            </a:endParaRPr>
          </a:p>
          <a:p>
            <a:r>
              <a:rPr lang="fr-FR" sz="1800" u="sng" dirty="0">
                <a:solidFill>
                  <a:schemeClr val="bg1"/>
                </a:solidFill>
              </a:rPr>
              <a:t>Objectif</a:t>
            </a:r>
            <a:r>
              <a:rPr lang="fr-FR" sz="1800" dirty="0">
                <a:solidFill>
                  <a:schemeClr val="bg1"/>
                </a:solidFill>
              </a:rPr>
              <a:t> : </a:t>
            </a:r>
            <a:br>
              <a:rPr lang="fr-FR" sz="1800" dirty="0">
                <a:solidFill>
                  <a:schemeClr val="bg1"/>
                </a:solidFill>
              </a:rPr>
            </a:br>
            <a:r>
              <a:rPr lang="fr-FR" sz="1800" dirty="0">
                <a:solidFill>
                  <a:schemeClr val="bg1"/>
                </a:solidFill>
              </a:rPr>
              <a:t>Faire des acteurs de la voile des sentinelles de leur territoire.</a:t>
            </a:r>
          </a:p>
          <a:p>
            <a:endParaRPr lang="fr-FR" sz="1800" dirty="0">
              <a:solidFill>
                <a:schemeClr val="bg1"/>
              </a:solidFill>
            </a:endParaRPr>
          </a:p>
          <a:p>
            <a:r>
              <a:rPr lang="fr-FR" sz="1800" dirty="0">
                <a:solidFill>
                  <a:schemeClr val="bg1"/>
                </a:solidFill>
              </a:rPr>
              <a:t>Les pratiquants signalent via une plateforme web les incidents rencontrés lors de leurs activités sportives de nature. Suricate informe alors les gestionnaires des lieux de pratique de l’incident chargés de résoudre le problème.</a:t>
            </a:r>
          </a:p>
          <a:p>
            <a:r>
              <a:rPr lang="fr-FR" sz="1800" dirty="0">
                <a:solidFill>
                  <a:schemeClr val="bg1"/>
                </a:solidFill>
              </a:rPr>
              <a:t>Ce dispositif permet de signaler 4 types d’incidents : source de pollution / conflit d’usage / signalétique erronée / équipement défectueux. </a:t>
            </a:r>
          </a:p>
          <a:p>
            <a:endParaRPr lang="fr-FR" sz="1800" dirty="0">
              <a:solidFill>
                <a:schemeClr val="bg1"/>
              </a:solidFill>
            </a:endParaRPr>
          </a:p>
        </p:txBody>
      </p:sp>
      <p:sp>
        <p:nvSpPr>
          <p:cNvPr id="6" name="ZoneTexte 5"/>
          <p:cNvSpPr txBox="1"/>
          <p:nvPr/>
        </p:nvSpPr>
        <p:spPr bwMode="auto">
          <a:xfrm>
            <a:off x="7104112" y="5047979"/>
            <a:ext cx="4680519" cy="1074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bg1"/>
                </a:solidFill>
              </a:rPr>
              <a:t>Services « pilotes » :</a:t>
            </a:r>
          </a:p>
          <a:p>
            <a:pPr marL="342900" indent="-342900">
              <a:buFontTx/>
              <a:buChar char="-"/>
            </a:pPr>
            <a:r>
              <a:rPr lang="fr-FR" sz="2000" dirty="0">
                <a:solidFill>
                  <a:schemeClr val="bg1"/>
                </a:solidFill>
              </a:rPr>
              <a:t>Le service Développement</a:t>
            </a:r>
          </a:p>
          <a:p>
            <a:pPr eaLnBrk="0" hangingPunct="0">
              <a:lnSpc>
                <a:spcPct val="40000"/>
              </a:lnSpc>
              <a:spcBef>
                <a:spcPct val="50000"/>
              </a:spcBef>
              <a:buSzTx/>
            </a:pPr>
            <a:endParaRPr lang="fr-FR" sz="2000" b="1" dirty="0">
              <a:solidFill>
                <a:srgbClr val="061F5D"/>
              </a:solidFill>
            </a:endParaRPr>
          </a:p>
        </p:txBody>
      </p:sp>
      <p:pic>
        <p:nvPicPr>
          <p:cNvPr id="2" name="Image 1">
            <a:extLst>
              <a:ext uri="{FF2B5EF4-FFF2-40B4-BE49-F238E27FC236}">
                <a16:creationId xmlns:a16="http://schemas.microsoft.com/office/drawing/2014/main" id="{BBCE6711-72A7-4986-975E-A2214A329355}"/>
              </a:ext>
            </a:extLst>
          </p:cNvPr>
          <p:cNvPicPr>
            <a:picLocks noChangeAspect="1"/>
          </p:cNvPicPr>
          <p:nvPr/>
        </p:nvPicPr>
        <p:blipFill>
          <a:blip r:embed="rId2"/>
          <a:stretch>
            <a:fillRect/>
          </a:stretch>
        </p:blipFill>
        <p:spPr>
          <a:xfrm rot="491683">
            <a:off x="9120320" y="2181647"/>
            <a:ext cx="2809934" cy="1459966"/>
          </a:xfrm>
          <a:prstGeom prst="rect">
            <a:avLst/>
          </a:prstGeom>
        </p:spPr>
      </p:pic>
      <p:pic>
        <p:nvPicPr>
          <p:cNvPr id="8" name="Image 7">
            <a:extLst>
              <a:ext uri="{FF2B5EF4-FFF2-40B4-BE49-F238E27FC236}">
                <a16:creationId xmlns:a16="http://schemas.microsoft.com/office/drawing/2014/main" id="{BE58DF92-68B2-4BCF-AEFE-CE0C6950AD62}"/>
              </a:ext>
            </a:extLst>
          </p:cNvPr>
          <p:cNvPicPr>
            <a:picLocks noChangeAspect="1"/>
          </p:cNvPicPr>
          <p:nvPr/>
        </p:nvPicPr>
        <p:blipFill>
          <a:blip r:embed="rId3"/>
          <a:stretch>
            <a:fillRect/>
          </a:stretch>
        </p:blipFill>
        <p:spPr>
          <a:xfrm rot="20770084">
            <a:off x="6542089" y="1503256"/>
            <a:ext cx="2243928" cy="3068960"/>
          </a:xfrm>
          <a:prstGeom prst="rect">
            <a:avLst/>
          </a:prstGeom>
        </p:spPr>
      </p:pic>
    </p:spTree>
    <p:extLst>
      <p:ext uri="{BB962C8B-B14F-4D97-AF65-F5344CB8AC3E}">
        <p14:creationId xmlns:p14="http://schemas.microsoft.com/office/powerpoint/2010/main" val="3293857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7" name="Espace réservé du contenu 2"/>
          <p:cNvSpPr>
            <a:spLocks noGrp="1"/>
          </p:cNvSpPr>
          <p:nvPr>
            <p:ph sz="quarter" idx="10"/>
          </p:nvPr>
        </p:nvSpPr>
        <p:spPr>
          <a:xfrm>
            <a:off x="407368" y="1988840"/>
            <a:ext cx="5615598" cy="4320480"/>
          </a:xfrm>
        </p:spPr>
        <p:txBody>
          <a:bodyPr/>
          <a:lstStyle/>
          <a:p>
            <a:r>
              <a:rPr lang="fr-FR" sz="2400" b="1" dirty="0">
                <a:solidFill>
                  <a:schemeClr val="bg1"/>
                </a:solidFill>
              </a:rPr>
              <a:t>ACTION 3</a:t>
            </a:r>
          </a:p>
          <a:p>
            <a:endParaRPr lang="fr-FR" sz="1400" kern="0" dirty="0">
              <a:solidFill>
                <a:schemeClr val="bg1"/>
              </a:solidFill>
            </a:endParaRPr>
          </a:p>
          <a:p>
            <a:r>
              <a:rPr lang="fr-FR" sz="2000" b="1" kern="0" dirty="0">
                <a:solidFill>
                  <a:schemeClr val="bg1"/>
                </a:solidFill>
              </a:rPr>
              <a:t>Prévenir et agir contre toutes formes de violences</a:t>
            </a:r>
          </a:p>
          <a:p>
            <a:endParaRPr lang="fr-FR" sz="1400" kern="0" dirty="0">
              <a:solidFill>
                <a:schemeClr val="bg1"/>
              </a:solidFill>
            </a:endParaRPr>
          </a:p>
          <a:p>
            <a:r>
              <a:rPr lang="fr-FR" sz="2000" u="sng" dirty="0">
                <a:solidFill>
                  <a:schemeClr val="bg1"/>
                </a:solidFill>
              </a:rPr>
              <a:t>Objectif :</a:t>
            </a:r>
          </a:p>
          <a:p>
            <a:r>
              <a:rPr lang="fr-FR" sz="2000" dirty="0">
                <a:solidFill>
                  <a:schemeClr val="bg1"/>
                </a:solidFill>
              </a:rPr>
              <a:t>Sensibiliser et lutter contre les violences (abus, harcèlement et violences sexuels) à tous les niveaux de pratique</a:t>
            </a:r>
          </a:p>
          <a:p>
            <a:endParaRPr lang="fr-FR" sz="2000" dirty="0">
              <a:solidFill>
                <a:schemeClr val="bg1"/>
              </a:solidFill>
            </a:endParaRPr>
          </a:p>
          <a:p>
            <a:r>
              <a:rPr lang="fr-FR" sz="2000" dirty="0">
                <a:solidFill>
                  <a:schemeClr val="bg1"/>
                </a:solidFill>
              </a:rPr>
              <a:t>La FFVoile a mis en place un plan de prévention et de lutte contre toutes les formes de violence dans le sport.</a:t>
            </a:r>
          </a:p>
          <a:p>
            <a:r>
              <a:rPr lang="fr-FR" sz="2000" dirty="0">
                <a:solidFill>
                  <a:schemeClr val="bg1"/>
                </a:solidFill>
              </a:rPr>
              <a:t>Dans ce cadre, une convention avec l’association « Colosse aux pieds d’argile » a été signée.</a:t>
            </a:r>
          </a:p>
          <a:p>
            <a:endParaRPr lang="fr-FR" sz="1400" dirty="0">
              <a:solidFill>
                <a:schemeClr val="bg1"/>
              </a:solidFill>
            </a:endParaRPr>
          </a:p>
        </p:txBody>
      </p:sp>
      <p:sp>
        <p:nvSpPr>
          <p:cNvPr id="9"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11665296" cy="648072"/>
          </a:xfrm>
        </p:spPr>
        <p:txBody>
          <a:bodyPr/>
          <a:lstStyle/>
          <a:p>
            <a:r>
              <a:rPr lang="fr-FR" sz="2800" dirty="0"/>
              <a:t>4. Le respect et l’intégration des pratiquants</a:t>
            </a:r>
          </a:p>
        </p:txBody>
      </p:sp>
      <p:pic>
        <p:nvPicPr>
          <p:cNvPr id="2" name="Picture 2" descr="https://www.ffvoile.fr/ffv/web/images/titre_prevention.png">
            <a:extLst>
              <a:ext uri="{FF2B5EF4-FFF2-40B4-BE49-F238E27FC236}">
                <a16:creationId xmlns:a16="http://schemas.microsoft.com/office/drawing/2014/main" id="{59A59DF5-D943-4096-BC54-5DD19D7BD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088" y="1521957"/>
            <a:ext cx="5072839" cy="280274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bwMode="auto">
          <a:xfrm>
            <a:off x="7968208" y="4778198"/>
            <a:ext cx="3744415" cy="1115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bg1"/>
                </a:solidFill>
              </a:rPr>
              <a:t>Services « pilotes » :</a:t>
            </a:r>
          </a:p>
          <a:p>
            <a:pPr marL="342900" indent="-342900">
              <a:buFontTx/>
              <a:buChar char="-"/>
            </a:pPr>
            <a:r>
              <a:rPr lang="fr-FR" sz="2000" dirty="0">
                <a:solidFill>
                  <a:schemeClr val="bg1"/>
                </a:solidFill>
              </a:rPr>
              <a:t>Personnes référentes</a:t>
            </a:r>
          </a:p>
          <a:p>
            <a:pPr eaLnBrk="0" hangingPunct="0">
              <a:lnSpc>
                <a:spcPct val="40000"/>
              </a:lnSpc>
              <a:spcBef>
                <a:spcPct val="50000"/>
              </a:spcBef>
              <a:buSzTx/>
            </a:pPr>
            <a:endParaRPr lang="fr-FR" sz="2500" b="1" dirty="0">
              <a:solidFill>
                <a:srgbClr val="061F5D"/>
              </a:solidFill>
            </a:endParaRPr>
          </a:p>
        </p:txBody>
      </p:sp>
      <p:pic>
        <p:nvPicPr>
          <p:cNvPr id="8" name="Picture 2" descr="https://www.ffvoile.fr/ffv/web/communaute/affiches/affiche_violences_sexuelles.png">
            <a:extLst>
              <a:ext uri="{FF2B5EF4-FFF2-40B4-BE49-F238E27FC236}">
                <a16:creationId xmlns:a16="http://schemas.microsoft.com/office/drawing/2014/main" id="{F5C98E25-BE27-4478-B421-1C1990C48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9352" y="4494719"/>
            <a:ext cx="1547023" cy="2189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48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11665296" cy="648072"/>
          </a:xfrm>
        </p:spPr>
        <p:txBody>
          <a:bodyPr/>
          <a:lstStyle/>
          <a:p>
            <a:r>
              <a:rPr lang="fr-FR" sz="2800" dirty="0"/>
              <a:t>4. Le respect et l’intégration des pratiquants</a:t>
            </a:r>
            <a:endParaRPr lang="fr-FR" sz="2100" dirty="0"/>
          </a:p>
        </p:txBody>
      </p:sp>
      <p:sp>
        <p:nvSpPr>
          <p:cNvPr id="7" name="Espace réservé du contenu 2"/>
          <p:cNvSpPr>
            <a:spLocks noGrp="1"/>
          </p:cNvSpPr>
          <p:nvPr>
            <p:ph sz="quarter" idx="10"/>
          </p:nvPr>
        </p:nvSpPr>
        <p:spPr>
          <a:xfrm>
            <a:off x="284816" y="890908"/>
            <a:ext cx="9411584" cy="4713060"/>
          </a:xfrm>
        </p:spPr>
        <p:txBody>
          <a:bodyPr/>
          <a:lstStyle/>
          <a:p>
            <a:r>
              <a:rPr lang="fr-FR" sz="2400" b="1" dirty="0">
                <a:solidFill>
                  <a:schemeClr val="bg1"/>
                </a:solidFill>
              </a:rPr>
              <a:t>ACTION 4</a:t>
            </a:r>
          </a:p>
          <a:p>
            <a:endParaRPr lang="fr-FR" sz="1400" kern="0" dirty="0">
              <a:solidFill>
                <a:schemeClr val="bg1"/>
              </a:solidFill>
            </a:endParaRPr>
          </a:p>
          <a:p>
            <a:r>
              <a:rPr lang="fr-FR" sz="1800" b="1" kern="0" dirty="0">
                <a:solidFill>
                  <a:schemeClr val="bg1"/>
                </a:solidFill>
              </a:rPr>
              <a:t>Former les professionnels des structures aux enjeux environnementaux</a:t>
            </a:r>
          </a:p>
          <a:p>
            <a:endParaRPr lang="fr-FR" sz="1800" kern="0" dirty="0">
              <a:solidFill>
                <a:schemeClr val="bg1"/>
              </a:solidFill>
            </a:endParaRPr>
          </a:p>
          <a:p>
            <a:r>
              <a:rPr lang="fr-FR" sz="1800" u="sng" dirty="0">
                <a:solidFill>
                  <a:schemeClr val="bg1"/>
                </a:solidFill>
              </a:rPr>
              <a:t>Objectif</a:t>
            </a:r>
            <a:r>
              <a:rPr lang="fr-FR" sz="1800" dirty="0">
                <a:solidFill>
                  <a:schemeClr val="bg1"/>
                </a:solidFill>
              </a:rPr>
              <a:t> : Donner les clés aux professionnels des structures (permanents et saisonniers) pour pouvoir limiter l’impact de notre pratique sur le milieu et ainsi participer à sa préservation</a:t>
            </a:r>
          </a:p>
          <a:p>
            <a:br>
              <a:rPr lang="fr-FR" sz="1800" dirty="0">
                <a:solidFill>
                  <a:schemeClr val="bg1"/>
                </a:solidFill>
              </a:rPr>
            </a:br>
            <a:r>
              <a:rPr lang="fr-FR" sz="1800" dirty="0">
                <a:solidFill>
                  <a:schemeClr val="bg1"/>
                </a:solidFill>
              </a:rPr>
              <a:t>Construction avec « Match for Green » de modules de formation très concrets, adaptés à la pratique voile et à destination des permanents, des saisonniers et de leurs formateurs. </a:t>
            </a:r>
          </a:p>
          <a:p>
            <a:r>
              <a:rPr lang="fr-FR" sz="1800" dirty="0">
                <a:solidFill>
                  <a:schemeClr val="bg1"/>
                </a:solidFill>
              </a:rPr>
              <a:t>Ces modules de formation seront disponibles en 2024</a:t>
            </a:r>
            <a:endParaRPr lang="fr-FR" sz="1400" dirty="0">
              <a:solidFill>
                <a:schemeClr val="bg1"/>
              </a:solidFill>
            </a:endParaRPr>
          </a:p>
        </p:txBody>
      </p:sp>
      <p:sp>
        <p:nvSpPr>
          <p:cNvPr id="6" name="ZoneTexte 5"/>
          <p:cNvSpPr txBox="1"/>
          <p:nvPr/>
        </p:nvSpPr>
        <p:spPr bwMode="auto">
          <a:xfrm>
            <a:off x="6888088" y="5517232"/>
            <a:ext cx="3744415" cy="113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bg1"/>
                </a:solidFill>
              </a:rPr>
              <a:t>Services « pilotes » :</a:t>
            </a:r>
          </a:p>
          <a:p>
            <a:pPr marL="342900" indent="-342900">
              <a:buFontTx/>
              <a:buChar char="-"/>
            </a:pPr>
            <a:r>
              <a:rPr lang="fr-FR" sz="2000" dirty="0">
                <a:solidFill>
                  <a:schemeClr val="bg1"/>
                </a:solidFill>
              </a:rPr>
              <a:t>Le pôle emploi-formation</a:t>
            </a:r>
          </a:p>
          <a:p>
            <a:pPr marL="342900" indent="-342900">
              <a:buFontTx/>
              <a:buChar char="-"/>
            </a:pPr>
            <a:r>
              <a:rPr lang="fr-FR" sz="2000" dirty="0">
                <a:solidFill>
                  <a:schemeClr val="bg1"/>
                </a:solidFill>
              </a:rPr>
              <a:t>Le service RSO</a:t>
            </a:r>
          </a:p>
        </p:txBody>
      </p:sp>
    </p:spTree>
    <p:extLst>
      <p:ext uri="{BB962C8B-B14F-4D97-AF65-F5344CB8AC3E}">
        <p14:creationId xmlns:p14="http://schemas.microsoft.com/office/powerpoint/2010/main" val="3773116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30C41AC-16A8-8349-A741-6DB07FF34C61}"/>
              </a:ext>
            </a:extLst>
          </p:cNvPr>
          <p:cNvSpPr>
            <a:spLocks noGrp="1"/>
          </p:cNvSpPr>
          <p:nvPr>
            <p:ph type="title"/>
          </p:nvPr>
        </p:nvSpPr>
        <p:spPr/>
        <p:txBody>
          <a:bodyPr/>
          <a:lstStyle/>
          <a:p>
            <a:r>
              <a:rPr lang="fr-FR" sz="2800" dirty="0"/>
              <a:t>5. Le développement et l’attractivité des territoires</a:t>
            </a:r>
          </a:p>
        </p:txBody>
      </p:sp>
      <p:pic>
        <p:nvPicPr>
          <p:cNvPr id="13" name="Image 1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3646" y="3686862"/>
            <a:ext cx="799454" cy="765348"/>
          </a:xfrm>
          <a:prstGeom prst="rect">
            <a:avLst/>
          </a:prstGeom>
          <a:noFill/>
          <a:ln>
            <a:noFill/>
          </a:ln>
        </p:spPr>
      </p:pic>
      <p:sp>
        <p:nvSpPr>
          <p:cNvPr id="16" name="Rectangle : coins arrondis 15">
            <a:extLst>
              <a:ext uri="{FF2B5EF4-FFF2-40B4-BE49-F238E27FC236}">
                <a16:creationId xmlns:a16="http://schemas.microsoft.com/office/drawing/2014/main" id="{86806D96-CCC8-4BCE-9167-992DC38A2035}"/>
              </a:ext>
            </a:extLst>
          </p:cNvPr>
          <p:cNvSpPr/>
          <p:nvPr/>
        </p:nvSpPr>
        <p:spPr bwMode="auto">
          <a:xfrm>
            <a:off x="8976320" y="2649112"/>
            <a:ext cx="3022494" cy="2927357"/>
          </a:xfrm>
          <a:prstGeom prst="roundRect">
            <a:avLst/>
          </a:prstGeom>
          <a:noFill/>
          <a:ln w="9525" cap="flat" cmpd="sng" algn="ctr">
            <a:solidFill>
              <a:schemeClr val="tx1"/>
            </a:solidFill>
            <a:prstDash val="solid"/>
            <a:round/>
            <a:headEnd type="none" w="med" len="med"/>
            <a:tailEnd type="none" w="med" len="med"/>
          </a:ln>
          <a:effectLst>
            <a:outerShdw blurRad="63500" dist="38099" dir="2700000" algn="ctr" rotWithShape="0">
              <a:srgbClr val="000000">
                <a:alpha val="74998"/>
              </a:srgb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Ellipse 16">
            <a:extLst>
              <a:ext uri="{FF2B5EF4-FFF2-40B4-BE49-F238E27FC236}">
                <a16:creationId xmlns:a16="http://schemas.microsoft.com/office/drawing/2014/main" id="{4F052F26-399A-4752-952A-DE4BBEA471E8}"/>
              </a:ext>
            </a:extLst>
          </p:cNvPr>
          <p:cNvSpPr/>
          <p:nvPr/>
        </p:nvSpPr>
        <p:spPr bwMode="auto">
          <a:xfrm rot="1328966">
            <a:off x="10447569" y="2728562"/>
            <a:ext cx="1431696" cy="914400"/>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ZoneTexte 17">
            <a:extLst>
              <a:ext uri="{FF2B5EF4-FFF2-40B4-BE49-F238E27FC236}">
                <a16:creationId xmlns:a16="http://schemas.microsoft.com/office/drawing/2014/main" id="{9D7701FF-BAB4-4F44-AE83-FD369B8DDD4A}"/>
              </a:ext>
            </a:extLst>
          </p:cNvPr>
          <p:cNvSpPr txBox="1"/>
          <p:nvPr/>
        </p:nvSpPr>
        <p:spPr bwMode="auto">
          <a:xfrm rot="1118855">
            <a:off x="10666400" y="3222748"/>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ODD</a:t>
            </a:r>
          </a:p>
        </p:txBody>
      </p:sp>
      <p:pic>
        <p:nvPicPr>
          <p:cNvPr id="6" name="Image 5">
            <a:extLst>
              <a:ext uri="{FF2B5EF4-FFF2-40B4-BE49-F238E27FC236}">
                <a16:creationId xmlns:a16="http://schemas.microsoft.com/office/drawing/2014/main" id="{7E0413E3-94ED-4B05-9C5C-722CAB36B4F6}"/>
              </a:ext>
            </a:extLst>
          </p:cNvPr>
          <p:cNvPicPr>
            <a:picLocks noChangeAspect="1"/>
          </p:cNvPicPr>
          <p:nvPr/>
        </p:nvPicPr>
        <p:blipFill>
          <a:blip r:embed="rId3"/>
          <a:stretch>
            <a:fillRect/>
          </a:stretch>
        </p:blipFill>
        <p:spPr>
          <a:xfrm>
            <a:off x="511723" y="3815717"/>
            <a:ext cx="1257300" cy="1152525"/>
          </a:xfrm>
          <a:prstGeom prst="rect">
            <a:avLst/>
          </a:prstGeom>
        </p:spPr>
      </p:pic>
      <p:sp>
        <p:nvSpPr>
          <p:cNvPr id="20" name="Rectangle : coins arrondis 19">
            <a:extLst>
              <a:ext uri="{FF2B5EF4-FFF2-40B4-BE49-F238E27FC236}">
                <a16:creationId xmlns:a16="http://schemas.microsoft.com/office/drawing/2014/main" id="{6825C75D-90AE-4A90-BBA0-7D06C7F78678}"/>
              </a:ext>
            </a:extLst>
          </p:cNvPr>
          <p:cNvSpPr/>
          <p:nvPr/>
        </p:nvSpPr>
        <p:spPr bwMode="auto">
          <a:xfrm>
            <a:off x="349490" y="3427592"/>
            <a:ext cx="8153878" cy="1939063"/>
          </a:xfrm>
          <a:prstGeom prst="roundRect">
            <a:avLst/>
          </a:prstGeom>
          <a:noFill/>
          <a:ln w="9525" cap="flat" cmpd="sng" algn="ctr">
            <a:solidFill>
              <a:schemeClr val="tx1"/>
            </a:solidFill>
            <a:prstDash val="solid"/>
            <a:round/>
            <a:headEnd type="none" w="med" len="med"/>
            <a:tailEnd type="none" w="med" len="med"/>
          </a:ln>
          <a:effectLst>
            <a:outerShdw blurRad="63500" dist="38099" dir="2700000" algn="ctr" rotWithShape="0">
              <a:srgbClr val="000000">
                <a:alpha val="74998"/>
              </a:srgb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9" name="Espace réservé du contenu 7">
            <a:extLst>
              <a:ext uri="{FF2B5EF4-FFF2-40B4-BE49-F238E27FC236}">
                <a16:creationId xmlns:a16="http://schemas.microsoft.com/office/drawing/2014/main" id="{D1750548-D451-4EC4-9E25-21246433B1F5}"/>
              </a:ext>
            </a:extLst>
          </p:cNvPr>
          <p:cNvSpPr txBox="1">
            <a:spLocks/>
          </p:cNvSpPr>
          <p:nvPr/>
        </p:nvSpPr>
        <p:spPr>
          <a:xfrm>
            <a:off x="206843" y="1894054"/>
            <a:ext cx="11267664" cy="720080"/>
          </a:xfrm>
          <a:prstGeom prst="rect">
            <a:avLst/>
          </a:prstGeom>
        </p:spPr>
        <p:txBody>
          <a:bodyPr/>
          <a:lstStyle>
            <a:lvl1pPr marL="419100" indent="-419100" algn="l" rtl="0" eaLnBrk="1" fontAlgn="base" hangingPunct="1">
              <a:spcBef>
                <a:spcPct val="20000"/>
              </a:spcBef>
              <a:spcAft>
                <a:spcPct val="0"/>
              </a:spcAft>
              <a:buSzPct val="80000"/>
              <a:buFont typeface="Arial" pitchFamily="34" charset="0"/>
              <a:buAutoNum type="arabicParenR"/>
              <a:defRPr sz="2200">
                <a:solidFill>
                  <a:schemeClr val="tx1"/>
                </a:solidFill>
                <a:latin typeface="+mn-lt"/>
                <a:ea typeface="+mn-ea"/>
                <a:cs typeface="ＭＳ Ｐゴシック" charset="0"/>
              </a:defRPr>
            </a:lvl1pPr>
            <a:lvl2pPr marL="838200" indent="-381000" algn="l" rtl="0" eaLnBrk="1" fontAlgn="base" hangingPunct="1">
              <a:spcBef>
                <a:spcPct val="20000"/>
              </a:spcBef>
              <a:spcAft>
                <a:spcPct val="0"/>
              </a:spcAft>
              <a:buFont typeface="Arial" pitchFamily="34" charset="0"/>
              <a:buAutoNum type="arabicPeriod"/>
              <a:defRPr sz="2000">
                <a:solidFill>
                  <a:schemeClr val="tx1"/>
                </a:solidFill>
                <a:latin typeface="+mn-lt"/>
                <a:ea typeface="+mn-ea"/>
              </a:defRPr>
            </a:lvl2pPr>
            <a:lvl3pPr marL="1371600" indent="-457200" algn="l" rtl="0" eaLnBrk="1" fontAlgn="base" hangingPunct="1">
              <a:spcBef>
                <a:spcPct val="20000"/>
              </a:spcBef>
              <a:spcAft>
                <a:spcPct val="0"/>
              </a:spcAft>
              <a:buChar char="•"/>
              <a:defRPr sz="2400">
                <a:solidFill>
                  <a:schemeClr val="tx1"/>
                </a:solidFill>
                <a:latin typeface="+mn-lt"/>
                <a:ea typeface="+mn-ea"/>
              </a:defRPr>
            </a:lvl3pPr>
            <a:lvl4pPr marL="1752600" indent="-381000" algn="l" rtl="0" eaLnBrk="1" fontAlgn="base" hangingPunct="1">
              <a:spcBef>
                <a:spcPct val="20000"/>
              </a:spcBef>
              <a:spcAft>
                <a:spcPct val="0"/>
              </a:spcAft>
              <a:buChar char="–"/>
              <a:defRPr sz="2000">
                <a:solidFill>
                  <a:schemeClr val="tx1"/>
                </a:solidFill>
                <a:latin typeface="+mn-lt"/>
                <a:ea typeface="+mn-ea"/>
              </a:defRPr>
            </a:lvl4pPr>
            <a:lvl5pPr marL="2209800" indent="-381000" algn="l" rtl="0" eaLnBrk="1" fontAlgn="base" hangingPunct="1">
              <a:spcBef>
                <a:spcPct val="20000"/>
              </a:spcBef>
              <a:spcAft>
                <a:spcPct val="0"/>
              </a:spcAft>
              <a:buChar char="»"/>
              <a:defRPr sz="2000">
                <a:solidFill>
                  <a:schemeClr val="tx1"/>
                </a:solidFill>
                <a:latin typeface="+mn-lt"/>
                <a:ea typeface="+mn-ea"/>
              </a:defRPr>
            </a:lvl5pPr>
            <a:lvl6pPr marL="2667000" indent="-381000" algn="l" rtl="0" eaLnBrk="1" fontAlgn="base" hangingPunct="1">
              <a:spcBef>
                <a:spcPct val="20000"/>
              </a:spcBef>
              <a:spcAft>
                <a:spcPct val="0"/>
              </a:spcAft>
              <a:buChar char="»"/>
              <a:defRPr sz="2000">
                <a:solidFill>
                  <a:schemeClr val="tx1"/>
                </a:solidFill>
                <a:latin typeface="+mn-lt"/>
                <a:ea typeface="+mn-ea"/>
              </a:defRPr>
            </a:lvl6pPr>
            <a:lvl7pPr marL="3124200" indent="-381000" algn="l" rtl="0" eaLnBrk="1" fontAlgn="base" hangingPunct="1">
              <a:spcBef>
                <a:spcPct val="20000"/>
              </a:spcBef>
              <a:spcAft>
                <a:spcPct val="0"/>
              </a:spcAft>
              <a:buChar char="»"/>
              <a:defRPr sz="2000">
                <a:solidFill>
                  <a:schemeClr val="tx1"/>
                </a:solidFill>
                <a:latin typeface="+mn-lt"/>
                <a:ea typeface="+mn-ea"/>
              </a:defRPr>
            </a:lvl7pPr>
            <a:lvl8pPr marL="3581400" indent="-381000" algn="l" rtl="0" eaLnBrk="1" fontAlgn="base" hangingPunct="1">
              <a:spcBef>
                <a:spcPct val="20000"/>
              </a:spcBef>
              <a:spcAft>
                <a:spcPct val="0"/>
              </a:spcAft>
              <a:buChar char="»"/>
              <a:defRPr sz="2000">
                <a:solidFill>
                  <a:schemeClr val="tx1"/>
                </a:solidFill>
                <a:latin typeface="+mn-lt"/>
                <a:ea typeface="+mn-ea"/>
              </a:defRPr>
            </a:lvl8pPr>
            <a:lvl9pPr marL="4038600" indent="-381000" algn="l" rtl="0" eaLnBrk="1" fontAlgn="base" hangingPunct="1">
              <a:spcBef>
                <a:spcPct val="20000"/>
              </a:spcBef>
              <a:spcAft>
                <a:spcPct val="0"/>
              </a:spcAft>
              <a:buChar char="»"/>
              <a:defRPr sz="2000">
                <a:solidFill>
                  <a:schemeClr val="tx1"/>
                </a:solidFill>
                <a:latin typeface="+mn-lt"/>
                <a:ea typeface="+mn-ea"/>
              </a:defRPr>
            </a:lvl9pPr>
          </a:lstStyle>
          <a:p>
            <a:pPr marL="0" indent="0">
              <a:buFont typeface="Arial" pitchFamily="34" charset="0"/>
              <a:buNone/>
            </a:pPr>
            <a:r>
              <a:rPr lang="fr-FR" kern="0" dirty="0">
                <a:solidFill>
                  <a:schemeClr val="tx2"/>
                </a:solidFill>
              </a:rPr>
              <a:t>Promouvoir les richesses des territoires et contribuer à leur équilibre</a:t>
            </a:r>
          </a:p>
        </p:txBody>
      </p:sp>
      <p:sp>
        <p:nvSpPr>
          <p:cNvPr id="24" name="Espace réservé du contenu 7">
            <a:extLst>
              <a:ext uri="{FF2B5EF4-FFF2-40B4-BE49-F238E27FC236}">
                <a16:creationId xmlns:a16="http://schemas.microsoft.com/office/drawing/2014/main" id="{BD951D32-6C95-4C95-BD0C-A660CA800228}"/>
              </a:ext>
            </a:extLst>
          </p:cNvPr>
          <p:cNvSpPr txBox="1">
            <a:spLocks/>
          </p:cNvSpPr>
          <p:nvPr/>
        </p:nvSpPr>
        <p:spPr>
          <a:xfrm>
            <a:off x="186476" y="1448911"/>
            <a:ext cx="11821680" cy="720080"/>
          </a:xfrm>
          <a:prstGeom prst="rect">
            <a:avLst/>
          </a:prstGeom>
        </p:spPr>
        <p:txBody>
          <a:bodyPr/>
          <a:lstStyle>
            <a:lvl1pPr marL="419100" indent="-419100" algn="l" rtl="0" eaLnBrk="1" fontAlgn="base" hangingPunct="1">
              <a:spcBef>
                <a:spcPct val="20000"/>
              </a:spcBef>
              <a:spcAft>
                <a:spcPct val="0"/>
              </a:spcAft>
              <a:buSzPct val="80000"/>
              <a:buFont typeface="Arial" pitchFamily="34" charset="0"/>
              <a:buAutoNum type="arabicParenR"/>
              <a:defRPr sz="2200">
                <a:solidFill>
                  <a:schemeClr val="tx1"/>
                </a:solidFill>
                <a:latin typeface="+mn-lt"/>
                <a:ea typeface="+mn-ea"/>
                <a:cs typeface="ＭＳ Ｐゴシック" charset="0"/>
              </a:defRPr>
            </a:lvl1pPr>
            <a:lvl2pPr marL="838200" indent="-381000" algn="l" rtl="0" eaLnBrk="1" fontAlgn="base" hangingPunct="1">
              <a:spcBef>
                <a:spcPct val="20000"/>
              </a:spcBef>
              <a:spcAft>
                <a:spcPct val="0"/>
              </a:spcAft>
              <a:buFont typeface="Arial" pitchFamily="34" charset="0"/>
              <a:buAutoNum type="arabicPeriod"/>
              <a:defRPr sz="2000">
                <a:solidFill>
                  <a:schemeClr val="tx1"/>
                </a:solidFill>
                <a:latin typeface="+mn-lt"/>
                <a:ea typeface="+mn-ea"/>
              </a:defRPr>
            </a:lvl2pPr>
            <a:lvl3pPr marL="1371600" indent="-457200" algn="l" rtl="0" eaLnBrk="1" fontAlgn="base" hangingPunct="1">
              <a:spcBef>
                <a:spcPct val="20000"/>
              </a:spcBef>
              <a:spcAft>
                <a:spcPct val="0"/>
              </a:spcAft>
              <a:buChar char="•"/>
              <a:defRPr sz="2400">
                <a:solidFill>
                  <a:schemeClr val="tx1"/>
                </a:solidFill>
                <a:latin typeface="+mn-lt"/>
                <a:ea typeface="+mn-ea"/>
              </a:defRPr>
            </a:lvl3pPr>
            <a:lvl4pPr marL="1752600" indent="-381000" algn="l" rtl="0" eaLnBrk="1" fontAlgn="base" hangingPunct="1">
              <a:spcBef>
                <a:spcPct val="20000"/>
              </a:spcBef>
              <a:spcAft>
                <a:spcPct val="0"/>
              </a:spcAft>
              <a:buChar char="–"/>
              <a:defRPr sz="2000">
                <a:solidFill>
                  <a:schemeClr val="tx1"/>
                </a:solidFill>
                <a:latin typeface="+mn-lt"/>
                <a:ea typeface="+mn-ea"/>
              </a:defRPr>
            </a:lvl4pPr>
            <a:lvl5pPr marL="2209800" indent="-381000" algn="l" rtl="0" eaLnBrk="1" fontAlgn="base" hangingPunct="1">
              <a:spcBef>
                <a:spcPct val="20000"/>
              </a:spcBef>
              <a:spcAft>
                <a:spcPct val="0"/>
              </a:spcAft>
              <a:buChar char="»"/>
              <a:defRPr sz="2000">
                <a:solidFill>
                  <a:schemeClr val="tx1"/>
                </a:solidFill>
                <a:latin typeface="+mn-lt"/>
                <a:ea typeface="+mn-ea"/>
              </a:defRPr>
            </a:lvl5pPr>
            <a:lvl6pPr marL="2667000" indent="-381000" algn="l" rtl="0" eaLnBrk="1" fontAlgn="base" hangingPunct="1">
              <a:spcBef>
                <a:spcPct val="20000"/>
              </a:spcBef>
              <a:spcAft>
                <a:spcPct val="0"/>
              </a:spcAft>
              <a:buChar char="»"/>
              <a:defRPr sz="2000">
                <a:solidFill>
                  <a:schemeClr val="tx1"/>
                </a:solidFill>
                <a:latin typeface="+mn-lt"/>
                <a:ea typeface="+mn-ea"/>
              </a:defRPr>
            </a:lvl6pPr>
            <a:lvl7pPr marL="3124200" indent="-381000" algn="l" rtl="0" eaLnBrk="1" fontAlgn="base" hangingPunct="1">
              <a:spcBef>
                <a:spcPct val="20000"/>
              </a:spcBef>
              <a:spcAft>
                <a:spcPct val="0"/>
              </a:spcAft>
              <a:buChar char="»"/>
              <a:defRPr sz="2000">
                <a:solidFill>
                  <a:schemeClr val="tx1"/>
                </a:solidFill>
                <a:latin typeface="+mn-lt"/>
                <a:ea typeface="+mn-ea"/>
              </a:defRPr>
            </a:lvl7pPr>
            <a:lvl8pPr marL="3581400" indent="-381000" algn="l" rtl="0" eaLnBrk="1" fontAlgn="base" hangingPunct="1">
              <a:spcBef>
                <a:spcPct val="20000"/>
              </a:spcBef>
              <a:spcAft>
                <a:spcPct val="0"/>
              </a:spcAft>
              <a:buChar char="»"/>
              <a:defRPr sz="2000">
                <a:solidFill>
                  <a:schemeClr val="tx1"/>
                </a:solidFill>
                <a:latin typeface="+mn-lt"/>
                <a:ea typeface="+mn-ea"/>
              </a:defRPr>
            </a:lvl8pPr>
            <a:lvl9pPr marL="4038600" indent="-381000" algn="l" rtl="0" eaLnBrk="1" fontAlgn="base" hangingPunct="1">
              <a:spcBef>
                <a:spcPct val="20000"/>
              </a:spcBef>
              <a:spcAft>
                <a:spcPct val="0"/>
              </a:spcAft>
              <a:buChar char="»"/>
              <a:defRPr sz="2000">
                <a:solidFill>
                  <a:schemeClr val="tx1"/>
                </a:solidFill>
                <a:latin typeface="+mn-lt"/>
                <a:ea typeface="+mn-ea"/>
              </a:defRPr>
            </a:lvl9pPr>
          </a:lstStyle>
          <a:p>
            <a:pPr marL="0" indent="0">
              <a:buFont typeface="Arial" pitchFamily="34" charset="0"/>
              <a:buNone/>
            </a:pPr>
            <a:r>
              <a:rPr lang="fr-FR" kern="0" dirty="0">
                <a:solidFill>
                  <a:schemeClr val="tx2"/>
                </a:solidFill>
              </a:rPr>
              <a:t>La RSO comme outil valorisant les initiatives locales et le développement des connaissances</a:t>
            </a:r>
          </a:p>
        </p:txBody>
      </p:sp>
      <p:pic>
        <p:nvPicPr>
          <p:cNvPr id="25" name="Image 24">
            <a:extLst>
              <a:ext uri="{FF2B5EF4-FFF2-40B4-BE49-F238E27FC236}">
                <a16:creationId xmlns:a16="http://schemas.microsoft.com/office/drawing/2014/main" id="{82121A76-3CBC-4DAB-A741-3C8A813FE77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1708" y="2901271"/>
            <a:ext cx="799454" cy="720081"/>
          </a:xfrm>
          <a:prstGeom prst="rect">
            <a:avLst/>
          </a:prstGeom>
          <a:noFill/>
          <a:ln>
            <a:noFill/>
          </a:ln>
        </p:spPr>
      </p:pic>
      <p:pic>
        <p:nvPicPr>
          <p:cNvPr id="28" name="Image 27">
            <a:extLst>
              <a:ext uri="{FF2B5EF4-FFF2-40B4-BE49-F238E27FC236}">
                <a16:creationId xmlns:a16="http://schemas.microsoft.com/office/drawing/2014/main" id="{787AEAA5-63E6-41D5-B443-C83A21F25C6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2775" y="3896866"/>
            <a:ext cx="872241" cy="830997"/>
          </a:xfrm>
          <a:prstGeom prst="rect">
            <a:avLst/>
          </a:prstGeom>
          <a:noFill/>
          <a:ln>
            <a:noFill/>
          </a:ln>
        </p:spPr>
      </p:pic>
      <p:pic>
        <p:nvPicPr>
          <p:cNvPr id="29" name="Image 28">
            <a:extLst>
              <a:ext uri="{FF2B5EF4-FFF2-40B4-BE49-F238E27FC236}">
                <a16:creationId xmlns:a16="http://schemas.microsoft.com/office/drawing/2014/main" id="{C35FF3B8-E7B8-45CB-92C9-F60AE44E119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93000" y="4669150"/>
            <a:ext cx="920747" cy="813935"/>
          </a:xfrm>
          <a:prstGeom prst="rect">
            <a:avLst/>
          </a:prstGeom>
          <a:noFill/>
          <a:ln>
            <a:noFill/>
          </a:ln>
        </p:spPr>
      </p:pic>
      <p:sp>
        <p:nvSpPr>
          <p:cNvPr id="35" name="Rectangle 34">
            <a:extLst>
              <a:ext uri="{FF2B5EF4-FFF2-40B4-BE49-F238E27FC236}">
                <a16:creationId xmlns:a16="http://schemas.microsoft.com/office/drawing/2014/main" id="{0363E0FD-9E5C-40AE-892C-81725A14D9BB}"/>
              </a:ext>
            </a:extLst>
          </p:cNvPr>
          <p:cNvSpPr/>
          <p:nvPr/>
        </p:nvSpPr>
        <p:spPr>
          <a:xfrm>
            <a:off x="1861717" y="3558263"/>
            <a:ext cx="5612636" cy="1785104"/>
          </a:xfrm>
          <a:prstGeom prst="rect">
            <a:avLst/>
          </a:prstGeom>
        </p:spPr>
        <p:txBody>
          <a:bodyPr wrap="square">
            <a:spAutoFit/>
          </a:bodyPr>
          <a:lstStyle/>
          <a:p>
            <a:pPr marL="342900" indent="-342900" eaLnBrk="0" hangingPunct="0">
              <a:spcBef>
                <a:spcPts val="0"/>
              </a:spcBef>
              <a:buSzTx/>
              <a:buFont typeface="Wingdings" panose="05000000000000000000" pitchFamily="2" charset="2"/>
              <a:buChar char="§"/>
            </a:pPr>
            <a:r>
              <a:rPr lang="fr-FR" sz="2200" b="1" dirty="0">
                <a:solidFill>
                  <a:srgbClr val="C00000"/>
                </a:solidFill>
              </a:rPr>
              <a:t>8 / Défense d’une cause solidaire</a:t>
            </a:r>
          </a:p>
          <a:p>
            <a:pPr marL="342900" indent="-342900" eaLnBrk="0" hangingPunct="0">
              <a:spcBef>
                <a:spcPts val="0"/>
              </a:spcBef>
              <a:buSzTx/>
              <a:buFont typeface="Wingdings" panose="05000000000000000000" pitchFamily="2" charset="2"/>
              <a:buChar char="§"/>
            </a:pPr>
            <a:r>
              <a:rPr lang="fr-FR" sz="2200" b="1" dirty="0">
                <a:solidFill>
                  <a:srgbClr val="C00000"/>
                </a:solidFill>
              </a:rPr>
              <a:t>10 / Adoption d’une stratégie d’achats responsable</a:t>
            </a:r>
          </a:p>
          <a:p>
            <a:pPr marL="342900" indent="-342900" eaLnBrk="0" hangingPunct="0">
              <a:spcBef>
                <a:spcPts val="0"/>
              </a:spcBef>
              <a:buSzTx/>
              <a:buFont typeface="Wingdings" panose="05000000000000000000" pitchFamily="2" charset="2"/>
              <a:buChar char="§"/>
            </a:pPr>
            <a:r>
              <a:rPr lang="fr-FR" sz="2200" b="1" dirty="0">
                <a:solidFill>
                  <a:srgbClr val="C00000"/>
                </a:solidFill>
              </a:rPr>
              <a:t>14 / Expérimentation de solution écoresponsable</a:t>
            </a:r>
          </a:p>
        </p:txBody>
      </p:sp>
      <p:sp>
        <p:nvSpPr>
          <p:cNvPr id="21" name="Ellipse 20">
            <a:extLst>
              <a:ext uri="{FF2B5EF4-FFF2-40B4-BE49-F238E27FC236}">
                <a16:creationId xmlns:a16="http://schemas.microsoft.com/office/drawing/2014/main" id="{AA7BFF58-F7FC-4A21-831A-05A2F1953A62}"/>
              </a:ext>
            </a:extLst>
          </p:cNvPr>
          <p:cNvSpPr/>
          <p:nvPr/>
        </p:nvSpPr>
        <p:spPr bwMode="auto">
          <a:xfrm rot="20701237">
            <a:off x="362357" y="2952308"/>
            <a:ext cx="1431696" cy="711791"/>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2" name="ZoneTexte 21">
            <a:extLst>
              <a:ext uri="{FF2B5EF4-FFF2-40B4-BE49-F238E27FC236}">
                <a16:creationId xmlns:a16="http://schemas.microsoft.com/office/drawing/2014/main" id="{BEE93075-F1BE-41F5-878E-3F3ABA388B67}"/>
              </a:ext>
            </a:extLst>
          </p:cNvPr>
          <p:cNvSpPr txBox="1"/>
          <p:nvPr/>
        </p:nvSpPr>
        <p:spPr bwMode="auto">
          <a:xfrm rot="20491126">
            <a:off x="453009" y="3198036"/>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Charte</a:t>
            </a:r>
          </a:p>
        </p:txBody>
      </p:sp>
      <p:sp>
        <p:nvSpPr>
          <p:cNvPr id="23" name="Ellipse 22">
            <a:extLst>
              <a:ext uri="{FF2B5EF4-FFF2-40B4-BE49-F238E27FC236}">
                <a16:creationId xmlns:a16="http://schemas.microsoft.com/office/drawing/2014/main" id="{F08163E8-BC86-440A-AF0E-DB5352AE317F}"/>
              </a:ext>
            </a:extLst>
          </p:cNvPr>
          <p:cNvSpPr/>
          <p:nvPr/>
        </p:nvSpPr>
        <p:spPr bwMode="auto">
          <a:xfrm rot="1349690">
            <a:off x="10132196" y="667660"/>
            <a:ext cx="2062111" cy="715140"/>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6" name="ZoneTexte 25">
            <a:extLst>
              <a:ext uri="{FF2B5EF4-FFF2-40B4-BE49-F238E27FC236}">
                <a16:creationId xmlns:a16="http://schemas.microsoft.com/office/drawing/2014/main" id="{D8E366BC-7273-4B44-BF9F-4B4478719186}"/>
              </a:ext>
            </a:extLst>
          </p:cNvPr>
          <p:cNvSpPr txBox="1"/>
          <p:nvPr/>
        </p:nvSpPr>
        <p:spPr bwMode="auto">
          <a:xfrm rot="1139579">
            <a:off x="10331753" y="918778"/>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Iso 26000</a:t>
            </a:r>
          </a:p>
        </p:txBody>
      </p:sp>
    </p:spTree>
    <p:extLst>
      <p:ext uri="{BB962C8B-B14F-4D97-AF65-F5344CB8AC3E}">
        <p14:creationId xmlns:p14="http://schemas.microsoft.com/office/powerpoint/2010/main" val="154956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7" name="Espace réservé du contenu 2"/>
          <p:cNvSpPr>
            <a:spLocks noGrp="1"/>
          </p:cNvSpPr>
          <p:nvPr>
            <p:ph sz="quarter" idx="10"/>
          </p:nvPr>
        </p:nvSpPr>
        <p:spPr>
          <a:xfrm>
            <a:off x="526704" y="1196752"/>
            <a:ext cx="7559814" cy="3816424"/>
          </a:xfrm>
        </p:spPr>
        <p:txBody>
          <a:bodyPr anchor="t"/>
          <a:lstStyle/>
          <a:p>
            <a:r>
              <a:rPr lang="fr-FR" sz="2400" b="1" dirty="0">
                <a:solidFill>
                  <a:schemeClr val="bg1"/>
                </a:solidFill>
              </a:rPr>
              <a:t>ACTION 1</a:t>
            </a:r>
          </a:p>
          <a:p>
            <a:endParaRPr lang="fr-FR" sz="1400" kern="0" dirty="0">
              <a:solidFill>
                <a:schemeClr val="bg1"/>
              </a:solidFill>
            </a:endParaRPr>
          </a:p>
          <a:p>
            <a:r>
              <a:rPr lang="fr-FR" sz="2000" b="1" kern="0" dirty="0">
                <a:solidFill>
                  <a:schemeClr val="bg1"/>
                </a:solidFill>
              </a:rPr>
              <a:t>Créer et mettre en place le programme « La Mer est à vous »</a:t>
            </a:r>
          </a:p>
          <a:p>
            <a:endParaRPr lang="fr-FR" sz="1400" b="1" kern="0" dirty="0">
              <a:solidFill>
                <a:schemeClr val="bg1"/>
              </a:solidFill>
            </a:endParaRPr>
          </a:p>
          <a:p>
            <a:r>
              <a:rPr lang="fr-FR" sz="2000" u="sng" dirty="0">
                <a:solidFill>
                  <a:schemeClr val="bg1"/>
                </a:solidFill>
              </a:rPr>
              <a:t>Objectif :</a:t>
            </a:r>
          </a:p>
          <a:p>
            <a:r>
              <a:rPr lang="fr-FR" sz="2000" dirty="0">
                <a:solidFill>
                  <a:schemeClr val="bg1"/>
                </a:solidFill>
              </a:rPr>
              <a:t>Favoriser le développement des vocations maritimes chez les jeunes éloignés de l’emploi.</a:t>
            </a:r>
          </a:p>
          <a:p>
            <a:endParaRPr lang="fr-FR" sz="2000" kern="0" dirty="0">
              <a:solidFill>
                <a:schemeClr val="bg1"/>
              </a:solidFill>
            </a:endParaRPr>
          </a:p>
          <a:p>
            <a:r>
              <a:rPr lang="fr-FR" sz="2000" kern="0" dirty="0">
                <a:solidFill>
                  <a:schemeClr val="bg1"/>
                </a:solidFill>
              </a:rPr>
              <a:t>C’est un parcours d’accompagnement et d’insertion professionnelle vers les métiers maritimes qui s’inscrit dans le champ de l’Economie Sociale et Solidaire</a:t>
            </a:r>
          </a:p>
        </p:txBody>
      </p:sp>
      <p:sp>
        <p:nvSpPr>
          <p:cNvPr id="9"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11665296" cy="648072"/>
          </a:xfrm>
        </p:spPr>
        <p:txBody>
          <a:bodyPr/>
          <a:lstStyle/>
          <a:p>
            <a:r>
              <a:rPr lang="fr-FR" sz="2800" dirty="0"/>
              <a:t>5. Le développement et l’attractivité des territoires</a:t>
            </a:r>
          </a:p>
        </p:txBody>
      </p:sp>
      <p:pic>
        <p:nvPicPr>
          <p:cNvPr id="1026" name="Picture 2" descr="https://brestbretagnenautisme.fr/wp-content/uploads/2020/09/affiche-la-mer-est-a-nous-BBN-sept2020-1-724x1024.png">
            <a:extLst>
              <a:ext uri="{FF2B5EF4-FFF2-40B4-BE49-F238E27FC236}">
                <a16:creationId xmlns:a16="http://schemas.microsoft.com/office/drawing/2014/main" id="{109B2B09-76AD-44E4-980C-408893A8D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0296" y="1294997"/>
            <a:ext cx="2875849" cy="406799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bwMode="auto">
          <a:xfrm>
            <a:off x="5015881" y="5229200"/>
            <a:ext cx="3744415" cy="182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bg1"/>
                </a:solidFill>
              </a:rPr>
              <a:t>Services « pilotes » :</a:t>
            </a:r>
          </a:p>
          <a:p>
            <a:pPr marL="342900" indent="-342900">
              <a:buFontTx/>
              <a:buChar char="-"/>
            </a:pPr>
            <a:r>
              <a:rPr lang="fr-FR" sz="2000" dirty="0">
                <a:solidFill>
                  <a:schemeClr val="bg1"/>
                </a:solidFill>
              </a:rPr>
              <a:t>Les chargés de projet « La Mer est à vous »</a:t>
            </a:r>
          </a:p>
          <a:p>
            <a:pPr marL="342900" indent="-342900">
              <a:buFontTx/>
              <a:buChar char="-"/>
            </a:pPr>
            <a:r>
              <a:rPr lang="fr-FR" sz="2000" dirty="0">
                <a:solidFill>
                  <a:schemeClr val="bg1"/>
                </a:solidFill>
              </a:rPr>
              <a:t>Le service développement</a:t>
            </a:r>
          </a:p>
          <a:p>
            <a:pPr eaLnBrk="0" hangingPunct="0">
              <a:lnSpc>
                <a:spcPct val="40000"/>
              </a:lnSpc>
              <a:spcBef>
                <a:spcPct val="50000"/>
              </a:spcBef>
              <a:buSzTx/>
            </a:pPr>
            <a:endParaRPr lang="fr-FR" sz="2500" b="1" dirty="0">
              <a:solidFill>
                <a:srgbClr val="061F5D"/>
              </a:solidFill>
            </a:endParaRPr>
          </a:p>
        </p:txBody>
      </p:sp>
    </p:spTree>
    <p:extLst>
      <p:ext uri="{BB962C8B-B14F-4D97-AF65-F5344CB8AC3E}">
        <p14:creationId xmlns:p14="http://schemas.microsoft.com/office/powerpoint/2010/main" val="2190580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7" name="Espace réservé du contenu 2"/>
          <p:cNvSpPr>
            <a:spLocks noGrp="1"/>
          </p:cNvSpPr>
          <p:nvPr>
            <p:ph sz="quarter" idx="10"/>
          </p:nvPr>
        </p:nvSpPr>
        <p:spPr>
          <a:xfrm>
            <a:off x="526704" y="1196752"/>
            <a:ext cx="5662926" cy="5256584"/>
          </a:xfrm>
        </p:spPr>
        <p:txBody>
          <a:bodyPr anchor="t"/>
          <a:lstStyle/>
          <a:p>
            <a:r>
              <a:rPr lang="fr-FR" sz="2400" b="1" dirty="0">
                <a:solidFill>
                  <a:schemeClr val="bg1"/>
                </a:solidFill>
              </a:rPr>
              <a:t>ACTION 2</a:t>
            </a:r>
          </a:p>
          <a:p>
            <a:endParaRPr lang="fr-FR" sz="1400" kern="0" dirty="0">
              <a:solidFill>
                <a:schemeClr val="bg1"/>
              </a:solidFill>
            </a:endParaRPr>
          </a:p>
          <a:p>
            <a:r>
              <a:rPr lang="fr-FR" sz="1800" b="1" kern="0" dirty="0">
                <a:solidFill>
                  <a:schemeClr val="bg1"/>
                </a:solidFill>
              </a:rPr>
              <a:t>Créer et coordonner le programme « Slow Tourisme FFVoile »</a:t>
            </a:r>
          </a:p>
          <a:p>
            <a:endParaRPr lang="fr-FR" sz="1800" b="1" kern="0" dirty="0">
              <a:solidFill>
                <a:schemeClr val="bg1"/>
              </a:solidFill>
            </a:endParaRPr>
          </a:p>
          <a:p>
            <a:r>
              <a:rPr lang="fr-FR" sz="1800" u="sng" dirty="0">
                <a:solidFill>
                  <a:schemeClr val="bg1"/>
                </a:solidFill>
              </a:rPr>
              <a:t>Objectif :</a:t>
            </a:r>
          </a:p>
          <a:p>
            <a:r>
              <a:rPr lang="fr-FR" sz="1800" dirty="0">
                <a:solidFill>
                  <a:schemeClr val="bg1"/>
                </a:solidFill>
              </a:rPr>
              <a:t>Calibrer et animer le programme « Slow Tourisme FFVoile » pour les structures affiliées ou conventionnées à la FFVoile.</a:t>
            </a:r>
          </a:p>
          <a:p>
            <a:endParaRPr lang="fr-FR" sz="1400" kern="0" dirty="0">
              <a:solidFill>
                <a:schemeClr val="bg1"/>
              </a:solidFill>
            </a:endParaRPr>
          </a:p>
          <a:p>
            <a:r>
              <a:rPr lang="fr-FR" sz="1800" kern="0" dirty="0">
                <a:solidFill>
                  <a:schemeClr val="bg1"/>
                </a:solidFill>
              </a:rPr>
              <a:t>Les offres </a:t>
            </a:r>
            <a:r>
              <a:rPr lang="fr-FR" sz="1800" dirty="0">
                <a:solidFill>
                  <a:schemeClr val="bg1"/>
                </a:solidFill>
              </a:rPr>
              <a:t>« Slow Tourisme FFVoile » sont des activités pour lesquelles une attention particulière est portée sur la notion du temps lent, sur les mobilités douces et la valorisation du patrimoine naturel. Cette expérience doit favoriser la découverte de la nature et du patrimoine local, l’éducation à l’environnement et la transmission.</a:t>
            </a:r>
            <a:endParaRPr lang="fr-FR" sz="1800" kern="0" dirty="0">
              <a:solidFill>
                <a:schemeClr val="bg1"/>
              </a:solidFill>
            </a:endParaRPr>
          </a:p>
        </p:txBody>
      </p:sp>
      <p:sp>
        <p:nvSpPr>
          <p:cNvPr id="9"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11665296" cy="648072"/>
          </a:xfrm>
        </p:spPr>
        <p:txBody>
          <a:bodyPr/>
          <a:lstStyle/>
          <a:p>
            <a:r>
              <a:rPr lang="fr-FR" sz="2800" dirty="0"/>
              <a:t>5. Le développement et l’attractivité des territoires</a:t>
            </a:r>
          </a:p>
        </p:txBody>
      </p:sp>
      <p:pic>
        <p:nvPicPr>
          <p:cNvPr id="2" name="Image 1">
            <a:extLst>
              <a:ext uri="{FF2B5EF4-FFF2-40B4-BE49-F238E27FC236}">
                <a16:creationId xmlns:a16="http://schemas.microsoft.com/office/drawing/2014/main" id="{B8BBB023-BC09-4E80-9C3C-86DD5BCB022A}"/>
              </a:ext>
            </a:extLst>
          </p:cNvPr>
          <p:cNvPicPr>
            <a:picLocks noChangeAspect="1"/>
          </p:cNvPicPr>
          <p:nvPr/>
        </p:nvPicPr>
        <p:blipFill>
          <a:blip r:embed="rId2"/>
          <a:stretch>
            <a:fillRect/>
          </a:stretch>
        </p:blipFill>
        <p:spPr>
          <a:xfrm>
            <a:off x="6744072" y="1412776"/>
            <a:ext cx="5175548" cy="3508257"/>
          </a:xfrm>
          <a:prstGeom prst="rect">
            <a:avLst/>
          </a:prstGeom>
        </p:spPr>
      </p:pic>
      <p:sp>
        <p:nvSpPr>
          <p:cNvPr id="6" name="ZoneTexte 5"/>
          <p:cNvSpPr txBox="1"/>
          <p:nvPr/>
        </p:nvSpPr>
        <p:spPr bwMode="auto">
          <a:xfrm>
            <a:off x="6359352" y="5464956"/>
            <a:ext cx="3744415" cy="1115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bg1"/>
                </a:solidFill>
              </a:rPr>
              <a:t>Services « pilotes » :</a:t>
            </a:r>
          </a:p>
          <a:p>
            <a:pPr marL="342900" indent="-342900">
              <a:buFontTx/>
              <a:buChar char="-"/>
            </a:pPr>
            <a:r>
              <a:rPr lang="fr-FR" sz="2000" dirty="0">
                <a:solidFill>
                  <a:schemeClr val="bg1"/>
                </a:solidFill>
              </a:rPr>
              <a:t>Le service Développement</a:t>
            </a:r>
          </a:p>
          <a:p>
            <a:pPr eaLnBrk="0" hangingPunct="0">
              <a:lnSpc>
                <a:spcPct val="40000"/>
              </a:lnSpc>
              <a:spcBef>
                <a:spcPct val="50000"/>
              </a:spcBef>
              <a:buSzTx/>
            </a:pPr>
            <a:endParaRPr lang="fr-FR" sz="2500" b="1" dirty="0">
              <a:solidFill>
                <a:srgbClr val="061F5D"/>
              </a:solidFill>
            </a:endParaRPr>
          </a:p>
        </p:txBody>
      </p:sp>
    </p:spTree>
    <p:extLst>
      <p:ext uri="{BB962C8B-B14F-4D97-AF65-F5344CB8AC3E}">
        <p14:creationId xmlns:p14="http://schemas.microsoft.com/office/powerpoint/2010/main" val="1166797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7" name="Espace réservé du contenu 2"/>
          <p:cNvSpPr>
            <a:spLocks noGrp="1"/>
          </p:cNvSpPr>
          <p:nvPr>
            <p:ph sz="quarter" idx="10"/>
          </p:nvPr>
        </p:nvSpPr>
        <p:spPr>
          <a:xfrm>
            <a:off x="526704" y="1196752"/>
            <a:ext cx="7920880" cy="5400600"/>
          </a:xfrm>
        </p:spPr>
        <p:txBody>
          <a:bodyPr anchor="t"/>
          <a:lstStyle/>
          <a:p>
            <a:r>
              <a:rPr lang="fr-FR" sz="2400" b="1" dirty="0">
                <a:solidFill>
                  <a:schemeClr val="bg1"/>
                </a:solidFill>
              </a:rPr>
              <a:t>ACTION 3</a:t>
            </a:r>
          </a:p>
          <a:p>
            <a:endParaRPr lang="fr-FR" sz="1100" kern="0" dirty="0">
              <a:solidFill>
                <a:schemeClr val="bg1"/>
              </a:solidFill>
            </a:endParaRPr>
          </a:p>
          <a:p>
            <a:r>
              <a:rPr lang="fr-FR" sz="1800" b="1" kern="0" dirty="0">
                <a:solidFill>
                  <a:schemeClr val="bg1"/>
                </a:solidFill>
              </a:rPr>
              <a:t>Créer et développer l’éducation à l’éco-responsabilité à travers le réseau des classes de mer / classes de découverte</a:t>
            </a:r>
          </a:p>
          <a:p>
            <a:endParaRPr lang="fr-FR" kern="0" dirty="0">
              <a:solidFill>
                <a:schemeClr val="bg1"/>
              </a:solidFill>
            </a:endParaRPr>
          </a:p>
          <a:p>
            <a:r>
              <a:rPr lang="fr-FR" sz="1800" u="sng" dirty="0">
                <a:solidFill>
                  <a:schemeClr val="bg1"/>
                </a:solidFill>
              </a:rPr>
              <a:t>Objectif :</a:t>
            </a:r>
          </a:p>
          <a:p>
            <a:r>
              <a:rPr lang="fr-FR" sz="1800" dirty="0">
                <a:solidFill>
                  <a:schemeClr val="bg1"/>
                </a:solidFill>
              </a:rPr>
              <a:t>Développer des outils pédagogiques adaptés au jeune public, permettant la vulgarisation et l’appropriation de ses notions d’éco-responsabilité par les plus jeunes.</a:t>
            </a:r>
            <a:endParaRPr lang="fr-FR" sz="1800" dirty="0">
              <a:latin typeface="Marianne"/>
            </a:endParaRPr>
          </a:p>
          <a:p>
            <a:endParaRPr lang="fr-FR" sz="1100" dirty="0">
              <a:latin typeface="Marianne"/>
            </a:endParaRPr>
          </a:p>
          <a:p>
            <a:r>
              <a:rPr lang="fr-FR" sz="1800" dirty="0">
                <a:solidFill>
                  <a:schemeClr val="bg1"/>
                </a:solidFill>
                <a:latin typeface="Marianne"/>
              </a:rPr>
              <a:t>La FFVoile est lauréate du fonds de dotation « Impact 2024 » sur ce projet.</a:t>
            </a:r>
          </a:p>
          <a:p>
            <a:endParaRPr lang="fr-FR" sz="1800" dirty="0">
              <a:latin typeface="Marianne"/>
            </a:endParaRPr>
          </a:p>
          <a:p>
            <a:r>
              <a:rPr lang="fr-FR" sz="1800" dirty="0">
                <a:solidFill>
                  <a:schemeClr val="bg1"/>
                </a:solidFill>
              </a:rPr>
              <a:t>Le jeu </a:t>
            </a:r>
            <a:r>
              <a:rPr lang="fr-FR" sz="1800" dirty="0" err="1">
                <a:solidFill>
                  <a:schemeClr val="bg1"/>
                </a:solidFill>
              </a:rPr>
              <a:t>Vidanl’eau</a:t>
            </a:r>
            <a:r>
              <a:rPr lang="fr-FR" sz="1800" dirty="0">
                <a:solidFill>
                  <a:schemeClr val="bg1"/>
                </a:solidFill>
              </a:rPr>
              <a:t> a été développé en 2023: c’est un jeu de plateau qui met en évidence les difficultés rencontrées par plusieurs êtres vivants pour rester en vie et se reproduire. Ainsi 6 espèces sont représentées afin de prendre conscience des différences qu’il existe en matière d’alimentation, de reproduction, d’habitat, de menaces et de résistance à un même aléa environnemental.</a:t>
            </a:r>
            <a:r>
              <a:rPr lang="fr-FR" dirty="0"/>
              <a:t>.</a:t>
            </a:r>
            <a:endParaRPr lang="fr-FR" sz="1800" dirty="0">
              <a:solidFill>
                <a:schemeClr val="bg1"/>
              </a:solidFill>
            </a:endParaRPr>
          </a:p>
        </p:txBody>
      </p:sp>
      <p:sp>
        <p:nvSpPr>
          <p:cNvPr id="9"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11665296" cy="648072"/>
          </a:xfrm>
        </p:spPr>
        <p:txBody>
          <a:bodyPr/>
          <a:lstStyle/>
          <a:p>
            <a:r>
              <a:rPr lang="fr-FR" sz="2800" dirty="0"/>
              <a:t>5. Le développement et l’attractivité des territoires</a:t>
            </a:r>
          </a:p>
        </p:txBody>
      </p:sp>
      <p:sp>
        <p:nvSpPr>
          <p:cNvPr id="6" name="ZoneTexte 5"/>
          <p:cNvSpPr txBox="1"/>
          <p:nvPr/>
        </p:nvSpPr>
        <p:spPr bwMode="auto">
          <a:xfrm>
            <a:off x="9552384" y="4941168"/>
            <a:ext cx="2592288" cy="1458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bg1"/>
                </a:solidFill>
              </a:rPr>
              <a:t>Services « pilotes » :</a:t>
            </a:r>
          </a:p>
          <a:p>
            <a:pPr marL="342900" indent="-342900">
              <a:buFontTx/>
              <a:buChar char="-"/>
            </a:pPr>
            <a:r>
              <a:rPr lang="fr-FR" sz="2000" dirty="0">
                <a:solidFill>
                  <a:schemeClr val="bg1"/>
                </a:solidFill>
              </a:rPr>
              <a:t>Le service développement</a:t>
            </a:r>
          </a:p>
          <a:p>
            <a:pPr eaLnBrk="0" hangingPunct="0">
              <a:lnSpc>
                <a:spcPct val="40000"/>
              </a:lnSpc>
              <a:spcBef>
                <a:spcPct val="50000"/>
              </a:spcBef>
              <a:buSzTx/>
            </a:pPr>
            <a:endParaRPr lang="fr-FR" sz="2500" b="1" dirty="0">
              <a:solidFill>
                <a:srgbClr val="061F5D"/>
              </a:solidFill>
            </a:endParaRPr>
          </a:p>
        </p:txBody>
      </p:sp>
      <p:pic>
        <p:nvPicPr>
          <p:cNvPr id="3" name="Image 2">
            <a:extLst>
              <a:ext uri="{FF2B5EF4-FFF2-40B4-BE49-F238E27FC236}">
                <a16:creationId xmlns:a16="http://schemas.microsoft.com/office/drawing/2014/main" id="{3E962E91-70AD-454B-A80E-647FE546BD9E}"/>
              </a:ext>
            </a:extLst>
          </p:cNvPr>
          <p:cNvPicPr>
            <a:picLocks noChangeAspect="1"/>
          </p:cNvPicPr>
          <p:nvPr/>
        </p:nvPicPr>
        <p:blipFill>
          <a:blip r:embed="rId2"/>
          <a:stretch>
            <a:fillRect/>
          </a:stretch>
        </p:blipFill>
        <p:spPr>
          <a:xfrm>
            <a:off x="10477250" y="990497"/>
            <a:ext cx="1182638" cy="1262338"/>
          </a:xfrm>
          <a:prstGeom prst="rect">
            <a:avLst/>
          </a:prstGeom>
        </p:spPr>
      </p:pic>
      <p:pic>
        <p:nvPicPr>
          <p:cNvPr id="4" name="Image 3">
            <a:extLst>
              <a:ext uri="{FF2B5EF4-FFF2-40B4-BE49-F238E27FC236}">
                <a16:creationId xmlns:a16="http://schemas.microsoft.com/office/drawing/2014/main" id="{A35E27FF-1FDF-48EB-A4D3-FEA05F4D7876}"/>
              </a:ext>
            </a:extLst>
          </p:cNvPr>
          <p:cNvPicPr>
            <a:picLocks noChangeAspect="1"/>
          </p:cNvPicPr>
          <p:nvPr/>
        </p:nvPicPr>
        <p:blipFill>
          <a:blip r:embed="rId3"/>
          <a:stretch>
            <a:fillRect/>
          </a:stretch>
        </p:blipFill>
        <p:spPr>
          <a:xfrm>
            <a:off x="8103037" y="1484784"/>
            <a:ext cx="1872208" cy="1249637"/>
          </a:xfrm>
          <a:prstGeom prst="rect">
            <a:avLst/>
          </a:prstGeom>
        </p:spPr>
      </p:pic>
      <p:pic>
        <p:nvPicPr>
          <p:cNvPr id="8" name="Image 7">
            <a:extLst>
              <a:ext uri="{FF2B5EF4-FFF2-40B4-BE49-F238E27FC236}">
                <a16:creationId xmlns:a16="http://schemas.microsoft.com/office/drawing/2014/main" id="{C30E5EA3-D064-442E-8408-05E37C0E395E}"/>
              </a:ext>
            </a:extLst>
          </p:cNvPr>
          <p:cNvPicPr>
            <a:picLocks noChangeAspect="1"/>
          </p:cNvPicPr>
          <p:nvPr/>
        </p:nvPicPr>
        <p:blipFill rotWithShape="1">
          <a:blip r:embed="rId4"/>
          <a:srcRect l="20002" t="3333" r="35207" b="-3333"/>
          <a:stretch/>
        </p:blipFill>
        <p:spPr>
          <a:xfrm rot="16008547">
            <a:off x="10194149" y="2468165"/>
            <a:ext cx="1308756" cy="2066454"/>
          </a:xfrm>
          <a:prstGeom prst="rect">
            <a:avLst/>
          </a:prstGeom>
        </p:spPr>
      </p:pic>
      <p:pic>
        <p:nvPicPr>
          <p:cNvPr id="10" name="Graphique 9">
            <a:extLst>
              <a:ext uri="{FF2B5EF4-FFF2-40B4-BE49-F238E27FC236}">
                <a16:creationId xmlns:a16="http://schemas.microsoft.com/office/drawing/2014/main" id="{16C4DC5B-5F74-4762-BC45-D7CD324E88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60296" y="5923279"/>
            <a:ext cx="702120" cy="702120"/>
          </a:xfrm>
          <a:prstGeom prst="rect">
            <a:avLst/>
          </a:prstGeom>
        </p:spPr>
      </p:pic>
      <p:pic>
        <p:nvPicPr>
          <p:cNvPr id="2" name="Image 1">
            <a:extLst>
              <a:ext uri="{FF2B5EF4-FFF2-40B4-BE49-F238E27FC236}">
                <a16:creationId xmlns:a16="http://schemas.microsoft.com/office/drawing/2014/main" id="{534B4C82-2BFC-4BFB-BA9F-475B2D3D8C19}"/>
              </a:ext>
            </a:extLst>
          </p:cNvPr>
          <p:cNvPicPr>
            <a:picLocks noChangeAspect="1"/>
          </p:cNvPicPr>
          <p:nvPr/>
        </p:nvPicPr>
        <p:blipFill>
          <a:blip r:embed="rId7"/>
          <a:stretch>
            <a:fillRect/>
          </a:stretch>
        </p:blipFill>
        <p:spPr>
          <a:xfrm>
            <a:off x="8291164" y="5164951"/>
            <a:ext cx="758328" cy="758328"/>
          </a:xfrm>
          <a:prstGeom prst="rect">
            <a:avLst/>
          </a:prstGeom>
        </p:spPr>
      </p:pic>
      <p:pic>
        <p:nvPicPr>
          <p:cNvPr id="11" name="Graphique 10">
            <a:extLst>
              <a:ext uri="{FF2B5EF4-FFF2-40B4-BE49-F238E27FC236}">
                <a16:creationId xmlns:a16="http://schemas.microsoft.com/office/drawing/2014/main" id="{BCDD8559-E04E-47F1-BCF5-A243FE66BF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97848" y="4053776"/>
            <a:ext cx="1019104" cy="1019104"/>
          </a:xfrm>
          <a:prstGeom prst="rect">
            <a:avLst/>
          </a:prstGeom>
        </p:spPr>
      </p:pic>
      <p:pic>
        <p:nvPicPr>
          <p:cNvPr id="12" name="Graphique 11">
            <a:extLst>
              <a:ext uri="{FF2B5EF4-FFF2-40B4-BE49-F238E27FC236}">
                <a16:creationId xmlns:a16="http://schemas.microsoft.com/office/drawing/2014/main" id="{982C2437-F25F-44BF-B35D-08BBBE79935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48672" y="3266524"/>
            <a:ext cx="1243311" cy="1243311"/>
          </a:xfrm>
          <a:prstGeom prst="rect">
            <a:avLst/>
          </a:prstGeom>
        </p:spPr>
      </p:pic>
      <p:pic>
        <p:nvPicPr>
          <p:cNvPr id="13" name="Graphique 12">
            <a:extLst>
              <a:ext uri="{FF2B5EF4-FFF2-40B4-BE49-F238E27FC236}">
                <a16:creationId xmlns:a16="http://schemas.microsoft.com/office/drawing/2014/main" id="{5279A4F7-95D8-4BE1-81A8-477628B305F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192310" y="4303453"/>
            <a:ext cx="1019104" cy="903295"/>
          </a:xfrm>
          <a:prstGeom prst="rect">
            <a:avLst/>
          </a:prstGeom>
        </p:spPr>
      </p:pic>
      <p:pic>
        <p:nvPicPr>
          <p:cNvPr id="14" name="Graphique 13">
            <a:extLst>
              <a:ext uri="{FF2B5EF4-FFF2-40B4-BE49-F238E27FC236}">
                <a16:creationId xmlns:a16="http://schemas.microsoft.com/office/drawing/2014/main" id="{D8E4B119-8D21-4EFE-B1D5-2E979E8D36C6}"/>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t="6502" r="55520" b="1953"/>
          <a:stretch/>
        </p:blipFill>
        <p:spPr>
          <a:xfrm>
            <a:off x="8936078" y="2843120"/>
            <a:ext cx="936102" cy="988250"/>
          </a:xfrm>
          <a:prstGeom prst="rect">
            <a:avLst/>
          </a:prstGeom>
        </p:spPr>
      </p:pic>
    </p:spTree>
    <p:extLst>
      <p:ext uri="{BB962C8B-B14F-4D97-AF65-F5344CB8AC3E}">
        <p14:creationId xmlns:p14="http://schemas.microsoft.com/office/powerpoint/2010/main" val="2738805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7" name="Espace réservé du contenu 2"/>
          <p:cNvSpPr>
            <a:spLocks noGrp="1"/>
          </p:cNvSpPr>
          <p:nvPr>
            <p:ph sz="quarter" idx="10"/>
          </p:nvPr>
        </p:nvSpPr>
        <p:spPr>
          <a:xfrm>
            <a:off x="526704" y="1196752"/>
            <a:ext cx="7920880" cy="5400600"/>
          </a:xfrm>
        </p:spPr>
        <p:txBody>
          <a:bodyPr anchor="t"/>
          <a:lstStyle/>
          <a:p>
            <a:r>
              <a:rPr lang="fr-FR" sz="2400" b="1" dirty="0">
                <a:solidFill>
                  <a:schemeClr val="bg1"/>
                </a:solidFill>
              </a:rPr>
              <a:t>ACTION 4</a:t>
            </a:r>
          </a:p>
          <a:p>
            <a:endParaRPr lang="fr-FR" sz="1100" kern="0" dirty="0">
              <a:solidFill>
                <a:schemeClr val="bg1"/>
              </a:solidFill>
            </a:endParaRPr>
          </a:p>
          <a:p>
            <a:r>
              <a:rPr lang="fr-FR" sz="1800" b="1" kern="0" dirty="0">
                <a:solidFill>
                  <a:schemeClr val="bg1"/>
                </a:solidFill>
              </a:rPr>
              <a:t>Promouvoir les actions locales en lien avec cette thématique : </a:t>
            </a:r>
          </a:p>
          <a:p>
            <a:r>
              <a:rPr lang="fr-FR" sz="1800" b="1" kern="0" dirty="0">
                <a:solidFill>
                  <a:schemeClr val="bg1"/>
                </a:solidFill>
              </a:rPr>
              <a:t>Le concept de l’éco-régate</a:t>
            </a:r>
          </a:p>
          <a:p>
            <a:endParaRPr lang="fr-FR" kern="0" dirty="0">
              <a:solidFill>
                <a:schemeClr val="bg1"/>
              </a:solidFill>
            </a:endParaRPr>
          </a:p>
          <a:p>
            <a:r>
              <a:rPr lang="fr-FR" sz="1800" u="sng" dirty="0">
                <a:solidFill>
                  <a:schemeClr val="bg1"/>
                </a:solidFill>
              </a:rPr>
              <a:t>Objectif :</a:t>
            </a:r>
          </a:p>
          <a:p>
            <a:r>
              <a:rPr lang="fr-FR" sz="1800" dirty="0">
                <a:solidFill>
                  <a:schemeClr val="bg1"/>
                </a:solidFill>
              </a:rPr>
              <a:t>Grace à la mise en place d’un éco-rating, les participants sont sensibilisés à des gestes, à une attitude plus responsable.</a:t>
            </a:r>
          </a:p>
          <a:p>
            <a:endParaRPr lang="fr-FR" sz="1800" dirty="0">
              <a:solidFill>
                <a:schemeClr val="bg1"/>
              </a:solidFill>
              <a:latin typeface="Marianne"/>
            </a:endParaRPr>
          </a:p>
          <a:p>
            <a:r>
              <a:rPr lang="fr-FR" sz="1800" dirty="0">
                <a:solidFill>
                  <a:schemeClr val="bg1"/>
                </a:solidFill>
                <a:latin typeface="Marianne"/>
              </a:rPr>
              <a:t>L’association v2e a proposé une formule de calcule qui permet d’avoir :</a:t>
            </a:r>
          </a:p>
          <a:p>
            <a:pPr marL="285750" indent="-285750">
              <a:buFont typeface="Arial" panose="020B0604020202020204" pitchFamily="34" charset="0"/>
              <a:buChar char="•"/>
            </a:pPr>
            <a:r>
              <a:rPr lang="fr-FR" sz="1800" dirty="0">
                <a:solidFill>
                  <a:schemeClr val="bg1"/>
                </a:solidFill>
                <a:latin typeface="Marianne"/>
              </a:rPr>
              <a:t>un score bateau (matériaux coque et voile, type d’antifouling, production d’électricité à bord)</a:t>
            </a:r>
          </a:p>
          <a:p>
            <a:pPr marL="285750" indent="-285750">
              <a:buFont typeface="Arial" panose="020B0604020202020204" pitchFamily="34" charset="0"/>
              <a:buChar char="•"/>
            </a:pPr>
            <a:r>
              <a:rPr lang="fr-FR" sz="1800" dirty="0">
                <a:solidFill>
                  <a:schemeClr val="bg1"/>
                </a:solidFill>
                <a:latin typeface="Marianne"/>
              </a:rPr>
              <a:t>Un score attitude (tri sélectif, déplacements, gourdes…)</a:t>
            </a:r>
          </a:p>
          <a:p>
            <a:pPr marL="285750" indent="-285750">
              <a:buFont typeface="Arial" panose="020B0604020202020204" pitchFamily="34" charset="0"/>
              <a:buChar char="•"/>
            </a:pPr>
            <a:r>
              <a:rPr lang="fr-FR" sz="1800" dirty="0">
                <a:solidFill>
                  <a:schemeClr val="bg1"/>
                </a:solidFill>
                <a:latin typeface="Marianne"/>
              </a:rPr>
              <a:t>Un score équipage (mixité de genre et mixité générationnelle)</a:t>
            </a:r>
          </a:p>
          <a:p>
            <a:r>
              <a:rPr lang="fr-FR" sz="1800" dirty="0">
                <a:solidFill>
                  <a:schemeClr val="bg1"/>
                </a:solidFill>
                <a:latin typeface="Marianne"/>
              </a:rPr>
              <a:t>Et ainsi de pouvoir pondéré le résultat de la régate</a:t>
            </a:r>
            <a:endParaRPr lang="fr-FR" sz="1800" dirty="0">
              <a:latin typeface="Marianne"/>
            </a:endParaRPr>
          </a:p>
          <a:p>
            <a:endParaRPr lang="fr-FR" sz="1100" dirty="0">
              <a:latin typeface="Marianne"/>
            </a:endParaRPr>
          </a:p>
        </p:txBody>
      </p:sp>
      <p:sp>
        <p:nvSpPr>
          <p:cNvPr id="9"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11665296" cy="648072"/>
          </a:xfrm>
        </p:spPr>
        <p:txBody>
          <a:bodyPr/>
          <a:lstStyle/>
          <a:p>
            <a:r>
              <a:rPr lang="fr-FR" sz="2800" dirty="0"/>
              <a:t>5. Le développement et l’attractivité des territoires</a:t>
            </a:r>
          </a:p>
        </p:txBody>
      </p:sp>
      <p:sp>
        <p:nvSpPr>
          <p:cNvPr id="6" name="ZoneTexte 5"/>
          <p:cNvSpPr txBox="1"/>
          <p:nvPr/>
        </p:nvSpPr>
        <p:spPr bwMode="auto">
          <a:xfrm>
            <a:off x="8112224" y="4941168"/>
            <a:ext cx="4032448" cy="1150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bg1"/>
                </a:solidFill>
              </a:rPr>
              <a:t>Services « pilotes » :</a:t>
            </a:r>
          </a:p>
          <a:p>
            <a:pPr marL="342900" indent="-342900">
              <a:buFontTx/>
              <a:buChar char="-"/>
            </a:pPr>
            <a:r>
              <a:rPr lang="fr-FR" sz="2000" dirty="0">
                <a:solidFill>
                  <a:schemeClr val="bg1"/>
                </a:solidFill>
              </a:rPr>
              <a:t>Le service Pratiques sportives</a:t>
            </a:r>
          </a:p>
          <a:p>
            <a:pPr eaLnBrk="0" hangingPunct="0">
              <a:lnSpc>
                <a:spcPct val="40000"/>
              </a:lnSpc>
              <a:spcBef>
                <a:spcPct val="50000"/>
              </a:spcBef>
              <a:buSzTx/>
            </a:pPr>
            <a:endParaRPr lang="fr-FR" sz="2500" b="1" dirty="0">
              <a:solidFill>
                <a:srgbClr val="061F5D"/>
              </a:solidFill>
            </a:endParaRPr>
          </a:p>
        </p:txBody>
      </p:sp>
      <p:pic>
        <p:nvPicPr>
          <p:cNvPr id="5" name="Image 4">
            <a:extLst>
              <a:ext uri="{FF2B5EF4-FFF2-40B4-BE49-F238E27FC236}">
                <a16:creationId xmlns:a16="http://schemas.microsoft.com/office/drawing/2014/main" id="{2C68770A-F507-47B8-AF17-EF3D43C73EC4}"/>
              </a:ext>
            </a:extLst>
          </p:cNvPr>
          <p:cNvPicPr>
            <a:picLocks noChangeAspect="1"/>
          </p:cNvPicPr>
          <p:nvPr/>
        </p:nvPicPr>
        <p:blipFill>
          <a:blip r:embed="rId2"/>
          <a:stretch>
            <a:fillRect/>
          </a:stretch>
        </p:blipFill>
        <p:spPr>
          <a:xfrm rot="402881">
            <a:off x="9138503" y="1291520"/>
            <a:ext cx="2368247" cy="3319922"/>
          </a:xfrm>
          <a:prstGeom prst="rect">
            <a:avLst/>
          </a:prstGeom>
        </p:spPr>
      </p:pic>
    </p:spTree>
    <p:extLst>
      <p:ext uri="{BB962C8B-B14F-4D97-AF65-F5344CB8AC3E}">
        <p14:creationId xmlns:p14="http://schemas.microsoft.com/office/powerpoint/2010/main" val="3863823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30C41AC-16A8-8349-A741-6DB07FF34C61}"/>
              </a:ext>
            </a:extLst>
          </p:cNvPr>
          <p:cNvSpPr>
            <a:spLocks noGrp="1"/>
          </p:cNvSpPr>
          <p:nvPr>
            <p:ph type="title"/>
          </p:nvPr>
        </p:nvSpPr>
        <p:spPr/>
        <p:txBody>
          <a:bodyPr/>
          <a:lstStyle/>
          <a:p>
            <a:r>
              <a:rPr lang="fr-FR" sz="2800" dirty="0"/>
              <a:t>6. Le respect des règles et des valeurs éthiques</a:t>
            </a:r>
          </a:p>
        </p:txBody>
      </p:sp>
      <p:sp>
        <p:nvSpPr>
          <p:cNvPr id="16" name="Rectangle : coins arrondis 15">
            <a:extLst>
              <a:ext uri="{FF2B5EF4-FFF2-40B4-BE49-F238E27FC236}">
                <a16:creationId xmlns:a16="http://schemas.microsoft.com/office/drawing/2014/main" id="{86806D96-CCC8-4BCE-9167-992DC38A2035}"/>
              </a:ext>
            </a:extLst>
          </p:cNvPr>
          <p:cNvSpPr/>
          <p:nvPr/>
        </p:nvSpPr>
        <p:spPr bwMode="auto">
          <a:xfrm>
            <a:off x="10042648" y="2649112"/>
            <a:ext cx="1956166" cy="2927357"/>
          </a:xfrm>
          <a:prstGeom prst="roundRect">
            <a:avLst/>
          </a:prstGeom>
          <a:noFill/>
          <a:ln w="9525" cap="flat" cmpd="sng" algn="ctr">
            <a:solidFill>
              <a:schemeClr val="tx1"/>
            </a:solidFill>
            <a:prstDash val="solid"/>
            <a:round/>
            <a:headEnd type="none" w="med" len="med"/>
            <a:tailEnd type="none" w="med" len="med"/>
          </a:ln>
          <a:effectLst>
            <a:outerShdw blurRad="63500" dist="38099" dir="2700000" algn="ctr" rotWithShape="0">
              <a:srgbClr val="000000">
                <a:alpha val="74998"/>
              </a:srgb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Ellipse 16">
            <a:extLst>
              <a:ext uri="{FF2B5EF4-FFF2-40B4-BE49-F238E27FC236}">
                <a16:creationId xmlns:a16="http://schemas.microsoft.com/office/drawing/2014/main" id="{4F052F26-399A-4752-952A-DE4BBEA471E8}"/>
              </a:ext>
            </a:extLst>
          </p:cNvPr>
          <p:cNvSpPr/>
          <p:nvPr/>
        </p:nvSpPr>
        <p:spPr bwMode="auto">
          <a:xfrm rot="1328966">
            <a:off x="10447569" y="2728562"/>
            <a:ext cx="1431696" cy="914400"/>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ZoneTexte 17">
            <a:extLst>
              <a:ext uri="{FF2B5EF4-FFF2-40B4-BE49-F238E27FC236}">
                <a16:creationId xmlns:a16="http://schemas.microsoft.com/office/drawing/2014/main" id="{9D7701FF-BAB4-4F44-AE83-FD369B8DDD4A}"/>
              </a:ext>
            </a:extLst>
          </p:cNvPr>
          <p:cNvSpPr txBox="1"/>
          <p:nvPr/>
        </p:nvSpPr>
        <p:spPr bwMode="auto">
          <a:xfrm rot="1118855">
            <a:off x="10666400" y="3222748"/>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ODD</a:t>
            </a:r>
          </a:p>
        </p:txBody>
      </p:sp>
      <p:pic>
        <p:nvPicPr>
          <p:cNvPr id="6" name="Image 5">
            <a:extLst>
              <a:ext uri="{FF2B5EF4-FFF2-40B4-BE49-F238E27FC236}">
                <a16:creationId xmlns:a16="http://schemas.microsoft.com/office/drawing/2014/main" id="{7E0413E3-94ED-4B05-9C5C-722CAB36B4F6}"/>
              </a:ext>
            </a:extLst>
          </p:cNvPr>
          <p:cNvPicPr>
            <a:picLocks noChangeAspect="1"/>
          </p:cNvPicPr>
          <p:nvPr/>
        </p:nvPicPr>
        <p:blipFill>
          <a:blip r:embed="rId2"/>
          <a:stretch>
            <a:fillRect/>
          </a:stretch>
        </p:blipFill>
        <p:spPr>
          <a:xfrm>
            <a:off x="1021258" y="3671266"/>
            <a:ext cx="1068444" cy="979407"/>
          </a:xfrm>
          <a:prstGeom prst="rect">
            <a:avLst/>
          </a:prstGeom>
        </p:spPr>
      </p:pic>
      <p:sp>
        <p:nvSpPr>
          <p:cNvPr id="20" name="Rectangle : coins arrondis 19">
            <a:extLst>
              <a:ext uri="{FF2B5EF4-FFF2-40B4-BE49-F238E27FC236}">
                <a16:creationId xmlns:a16="http://schemas.microsoft.com/office/drawing/2014/main" id="{6825C75D-90AE-4A90-BBA0-7D06C7F78678}"/>
              </a:ext>
            </a:extLst>
          </p:cNvPr>
          <p:cNvSpPr/>
          <p:nvPr/>
        </p:nvSpPr>
        <p:spPr bwMode="auto">
          <a:xfrm>
            <a:off x="769947" y="3621039"/>
            <a:ext cx="7239883" cy="1059383"/>
          </a:xfrm>
          <a:prstGeom prst="roundRect">
            <a:avLst/>
          </a:prstGeom>
          <a:noFill/>
          <a:ln w="9525" cap="flat" cmpd="sng" algn="ctr">
            <a:solidFill>
              <a:schemeClr val="tx1"/>
            </a:solidFill>
            <a:prstDash val="solid"/>
            <a:round/>
            <a:headEnd type="none" w="med" len="med"/>
            <a:tailEnd type="none" w="med" len="med"/>
          </a:ln>
          <a:effectLst>
            <a:outerShdw blurRad="63500" dist="38099" dir="2700000" algn="ctr" rotWithShape="0">
              <a:srgbClr val="000000">
                <a:alpha val="74998"/>
              </a:srgb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2" name="Espace réservé du contenu 7">
            <a:extLst>
              <a:ext uri="{FF2B5EF4-FFF2-40B4-BE49-F238E27FC236}">
                <a16:creationId xmlns:a16="http://schemas.microsoft.com/office/drawing/2014/main" id="{427B8368-58A1-4806-A7AF-71E5A82B4341}"/>
              </a:ext>
            </a:extLst>
          </p:cNvPr>
          <p:cNvSpPr>
            <a:spLocks noGrp="1"/>
          </p:cNvSpPr>
          <p:nvPr>
            <p:ph sz="quarter" idx="13"/>
          </p:nvPr>
        </p:nvSpPr>
        <p:spPr>
          <a:xfrm>
            <a:off x="280392" y="1828909"/>
            <a:ext cx="11267664" cy="720080"/>
          </a:xfrm>
        </p:spPr>
        <p:txBody>
          <a:bodyPr/>
          <a:lstStyle/>
          <a:p>
            <a:pPr marL="0" indent="0">
              <a:buNone/>
            </a:pPr>
            <a:r>
              <a:rPr lang="fr-FR" dirty="0">
                <a:solidFill>
                  <a:schemeClr val="tx2"/>
                </a:solidFill>
              </a:rPr>
              <a:t>Assurer le respect de l’intégrité, des normes et des valeurs éthiques dans la conduite de ses activités ainsi que dans la construction et l’implantation de ses équipements sportifs</a:t>
            </a:r>
          </a:p>
        </p:txBody>
      </p:sp>
      <p:sp>
        <p:nvSpPr>
          <p:cNvPr id="23" name="Espace réservé du contenu 7">
            <a:extLst>
              <a:ext uri="{FF2B5EF4-FFF2-40B4-BE49-F238E27FC236}">
                <a16:creationId xmlns:a16="http://schemas.microsoft.com/office/drawing/2014/main" id="{C957AE6F-341F-45EE-A553-BB1001C664E5}"/>
              </a:ext>
            </a:extLst>
          </p:cNvPr>
          <p:cNvSpPr txBox="1">
            <a:spLocks/>
          </p:cNvSpPr>
          <p:nvPr/>
        </p:nvSpPr>
        <p:spPr>
          <a:xfrm>
            <a:off x="324163" y="1310366"/>
            <a:ext cx="11449272" cy="720080"/>
          </a:xfrm>
          <a:prstGeom prst="rect">
            <a:avLst/>
          </a:prstGeom>
        </p:spPr>
        <p:txBody>
          <a:bodyPr/>
          <a:lstStyle>
            <a:lvl1pPr marL="419100" indent="-419100" algn="l" rtl="0" eaLnBrk="1" fontAlgn="base" hangingPunct="1">
              <a:spcBef>
                <a:spcPct val="20000"/>
              </a:spcBef>
              <a:spcAft>
                <a:spcPct val="0"/>
              </a:spcAft>
              <a:buSzPct val="80000"/>
              <a:buFont typeface="Arial" pitchFamily="34" charset="0"/>
              <a:buAutoNum type="arabicParenR"/>
              <a:defRPr sz="2200">
                <a:solidFill>
                  <a:schemeClr val="tx1"/>
                </a:solidFill>
                <a:latin typeface="+mn-lt"/>
                <a:ea typeface="+mn-ea"/>
                <a:cs typeface="ＭＳ Ｐゴシック" charset="0"/>
              </a:defRPr>
            </a:lvl1pPr>
            <a:lvl2pPr marL="838200" indent="-381000" algn="l" rtl="0" eaLnBrk="1" fontAlgn="base" hangingPunct="1">
              <a:spcBef>
                <a:spcPct val="20000"/>
              </a:spcBef>
              <a:spcAft>
                <a:spcPct val="0"/>
              </a:spcAft>
              <a:buFont typeface="Arial" pitchFamily="34" charset="0"/>
              <a:buAutoNum type="arabicPeriod"/>
              <a:defRPr sz="2000">
                <a:solidFill>
                  <a:schemeClr val="tx1"/>
                </a:solidFill>
                <a:latin typeface="+mn-lt"/>
                <a:ea typeface="+mn-ea"/>
              </a:defRPr>
            </a:lvl2pPr>
            <a:lvl3pPr marL="1371600" indent="-457200" algn="l" rtl="0" eaLnBrk="1" fontAlgn="base" hangingPunct="1">
              <a:spcBef>
                <a:spcPct val="20000"/>
              </a:spcBef>
              <a:spcAft>
                <a:spcPct val="0"/>
              </a:spcAft>
              <a:buChar char="•"/>
              <a:defRPr sz="2400">
                <a:solidFill>
                  <a:schemeClr val="tx1"/>
                </a:solidFill>
                <a:latin typeface="+mn-lt"/>
                <a:ea typeface="+mn-ea"/>
              </a:defRPr>
            </a:lvl3pPr>
            <a:lvl4pPr marL="1752600" indent="-381000" algn="l" rtl="0" eaLnBrk="1" fontAlgn="base" hangingPunct="1">
              <a:spcBef>
                <a:spcPct val="20000"/>
              </a:spcBef>
              <a:spcAft>
                <a:spcPct val="0"/>
              </a:spcAft>
              <a:buChar char="–"/>
              <a:defRPr sz="2000">
                <a:solidFill>
                  <a:schemeClr val="tx1"/>
                </a:solidFill>
                <a:latin typeface="+mn-lt"/>
                <a:ea typeface="+mn-ea"/>
              </a:defRPr>
            </a:lvl4pPr>
            <a:lvl5pPr marL="2209800" indent="-381000" algn="l" rtl="0" eaLnBrk="1" fontAlgn="base" hangingPunct="1">
              <a:spcBef>
                <a:spcPct val="20000"/>
              </a:spcBef>
              <a:spcAft>
                <a:spcPct val="0"/>
              </a:spcAft>
              <a:buChar char="»"/>
              <a:defRPr sz="2000">
                <a:solidFill>
                  <a:schemeClr val="tx1"/>
                </a:solidFill>
                <a:latin typeface="+mn-lt"/>
                <a:ea typeface="+mn-ea"/>
              </a:defRPr>
            </a:lvl5pPr>
            <a:lvl6pPr marL="2667000" indent="-381000" algn="l" rtl="0" eaLnBrk="1" fontAlgn="base" hangingPunct="1">
              <a:spcBef>
                <a:spcPct val="20000"/>
              </a:spcBef>
              <a:spcAft>
                <a:spcPct val="0"/>
              </a:spcAft>
              <a:buChar char="»"/>
              <a:defRPr sz="2000">
                <a:solidFill>
                  <a:schemeClr val="tx1"/>
                </a:solidFill>
                <a:latin typeface="+mn-lt"/>
                <a:ea typeface="+mn-ea"/>
              </a:defRPr>
            </a:lvl6pPr>
            <a:lvl7pPr marL="3124200" indent="-381000" algn="l" rtl="0" eaLnBrk="1" fontAlgn="base" hangingPunct="1">
              <a:spcBef>
                <a:spcPct val="20000"/>
              </a:spcBef>
              <a:spcAft>
                <a:spcPct val="0"/>
              </a:spcAft>
              <a:buChar char="»"/>
              <a:defRPr sz="2000">
                <a:solidFill>
                  <a:schemeClr val="tx1"/>
                </a:solidFill>
                <a:latin typeface="+mn-lt"/>
                <a:ea typeface="+mn-ea"/>
              </a:defRPr>
            </a:lvl7pPr>
            <a:lvl8pPr marL="3581400" indent="-381000" algn="l" rtl="0" eaLnBrk="1" fontAlgn="base" hangingPunct="1">
              <a:spcBef>
                <a:spcPct val="20000"/>
              </a:spcBef>
              <a:spcAft>
                <a:spcPct val="0"/>
              </a:spcAft>
              <a:buChar char="»"/>
              <a:defRPr sz="2000">
                <a:solidFill>
                  <a:schemeClr val="tx1"/>
                </a:solidFill>
                <a:latin typeface="+mn-lt"/>
                <a:ea typeface="+mn-ea"/>
              </a:defRPr>
            </a:lvl8pPr>
            <a:lvl9pPr marL="4038600" indent="-381000" algn="l" rtl="0" eaLnBrk="1" fontAlgn="base" hangingPunct="1">
              <a:spcBef>
                <a:spcPct val="20000"/>
              </a:spcBef>
              <a:spcAft>
                <a:spcPct val="0"/>
              </a:spcAft>
              <a:buChar char="»"/>
              <a:defRPr sz="2000">
                <a:solidFill>
                  <a:schemeClr val="tx1"/>
                </a:solidFill>
                <a:latin typeface="+mn-lt"/>
                <a:ea typeface="+mn-ea"/>
              </a:defRPr>
            </a:lvl9pPr>
          </a:lstStyle>
          <a:p>
            <a:pPr marL="0" indent="0">
              <a:buFont typeface="Arial" pitchFamily="34" charset="0"/>
              <a:buNone/>
            </a:pPr>
            <a:r>
              <a:rPr lang="fr-FR" kern="0" dirty="0">
                <a:solidFill>
                  <a:schemeClr val="tx2"/>
                </a:solidFill>
              </a:rPr>
              <a:t>La RSO comme outil posant un cadre éthique dans les relations</a:t>
            </a:r>
          </a:p>
        </p:txBody>
      </p:sp>
      <p:pic>
        <p:nvPicPr>
          <p:cNvPr id="26" name="Image 25">
            <a:extLst>
              <a:ext uri="{FF2B5EF4-FFF2-40B4-BE49-F238E27FC236}">
                <a16:creationId xmlns:a16="http://schemas.microsoft.com/office/drawing/2014/main" id="{3BDA9391-3BFA-4F45-93B1-404C0A02028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4312" y="3924936"/>
            <a:ext cx="944099" cy="968896"/>
          </a:xfrm>
          <a:prstGeom prst="rect">
            <a:avLst/>
          </a:prstGeom>
          <a:noFill/>
          <a:ln>
            <a:noFill/>
          </a:ln>
        </p:spPr>
      </p:pic>
      <p:sp>
        <p:nvSpPr>
          <p:cNvPr id="32" name="Rectangle 31">
            <a:extLst>
              <a:ext uri="{FF2B5EF4-FFF2-40B4-BE49-F238E27FC236}">
                <a16:creationId xmlns:a16="http://schemas.microsoft.com/office/drawing/2014/main" id="{140B8302-ADE3-4A35-AC9E-6F717994C970}"/>
              </a:ext>
            </a:extLst>
          </p:cNvPr>
          <p:cNvSpPr/>
          <p:nvPr/>
        </p:nvSpPr>
        <p:spPr>
          <a:xfrm>
            <a:off x="2592396" y="3924936"/>
            <a:ext cx="5612636" cy="430887"/>
          </a:xfrm>
          <a:prstGeom prst="rect">
            <a:avLst/>
          </a:prstGeom>
        </p:spPr>
        <p:txBody>
          <a:bodyPr wrap="square">
            <a:spAutoFit/>
          </a:bodyPr>
          <a:lstStyle/>
          <a:p>
            <a:pPr marL="342900" indent="-342900" eaLnBrk="0" hangingPunct="0">
              <a:spcBef>
                <a:spcPts val="0"/>
              </a:spcBef>
              <a:buSzTx/>
              <a:buFont typeface="Wingdings" panose="05000000000000000000" pitchFamily="2" charset="2"/>
              <a:buChar char="§"/>
            </a:pPr>
            <a:r>
              <a:rPr lang="fr-FR" sz="2200" b="1" dirty="0">
                <a:solidFill>
                  <a:srgbClr val="C00000"/>
                </a:solidFill>
              </a:rPr>
              <a:t>11 / Association des partenaires</a:t>
            </a:r>
          </a:p>
        </p:txBody>
      </p:sp>
      <p:sp>
        <p:nvSpPr>
          <p:cNvPr id="19" name="Ellipse 18">
            <a:extLst>
              <a:ext uri="{FF2B5EF4-FFF2-40B4-BE49-F238E27FC236}">
                <a16:creationId xmlns:a16="http://schemas.microsoft.com/office/drawing/2014/main" id="{D70DA904-3AE2-48AA-8CCE-B97A2F39905A}"/>
              </a:ext>
            </a:extLst>
          </p:cNvPr>
          <p:cNvSpPr/>
          <p:nvPr/>
        </p:nvSpPr>
        <p:spPr bwMode="auto">
          <a:xfrm rot="734642">
            <a:off x="10069012" y="660247"/>
            <a:ext cx="2062111" cy="795287"/>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1" name="ZoneTexte 20">
            <a:extLst>
              <a:ext uri="{FF2B5EF4-FFF2-40B4-BE49-F238E27FC236}">
                <a16:creationId xmlns:a16="http://schemas.microsoft.com/office/drawing/2014/main" id="{3926B13A-612A-4EDE-B0D1-39EBFC0F6075}"/>
              </a:ext>
            </a:extLst>
          </p:cNvPr>
          <p:cNvSpPr txBox="1"/>
          <p:nvPr/>
        </p:nvSpPr>
        <p:spPr bwMode="auto">
          <a:xfrm rot="524531">
            <a:off x="10355152" y="1006335"/>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Iso 26000</a:t>
            </a:r>
          </a:p>
        </p:txBody>
      </p:sp>
      <p:sp>
        <p:nvSpPr>
          <p:cNvPr id="24" name="Ellipse 23">
            <a:extLst>
              <a:ext uri="{FF2B5EF4-FFF2-40B4-BE49-F238E27FC236}">
                <a16:creationId xmlns:a16="http://schemas.microsoft.com/office/drawing/2014/main" id="{3663A176-A928-43AC-AC1C-76DCC5891522}"/>
              </a:ext>
            </a:extLst>
          </p:cNvPr>
          <p:cNvSpPr/>
          <p:nvPr/>
        </p:nvSpPr>
        <p:spPr bwMode="auto">
          <a:xfrm rot="20701237">
            <a:off x="396304" y="2994391"/>
            <a:ext cx="1431696" cy="711791"/>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5" name="ZoneTexte 24">
            <a:extLst>
              <a:ext uri="{FF2B5EF4-FFF2-40B4-BE49-F238E27FC236}">
                <a16:creationId xmlns:a16="http://schemas.microsoft.com/office/drawing/2014/main" id="{A9E241BC-91DB-41F6-A0E6-A1EC6A0AE7F5}"/>
              </a:ext>
            </a:extLst>
          </p:cNvPr>
          <p:cNvSpPr txBox="1"/>
          <p:nvPr/>
        </p:nvSpPr>
        <p:spPr bwMode="auto">
          <a:xfrm rot="20491126">
            <a:off x="486956" y="3240119"/>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Charte</a:t>
            </a:r>
          </a:p>
        </p:txBody>
      </p:sp>
    </p:spTree>
    <p:extLst>
      <p:ext uri="{BB962C8B-B14F-4D97-AF65-F5344CB8AC3E}">
        <p14:creationId xmlns:p14="http://schemas.microsoft.com/office/powerpoint/2010/main" val="994693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7" name="Espace réservé du contenu 2"/>
          <p:cNvSpPr>
            <a:spLocks noGrp="1"/>
          </p:cNvSpPr>
          <p:nvPr>
            <p:ph sz="quarter" idx="10"/>
          </p:nvPr>
        </p:nvSpPr>
        <p:spPr>
          <a:xfrm>
            <a:off x="407368" y="1427145"/>
            <a:ext cx="6696744" cy="3744416"/>
          </a:xfrm>
        </p:spPr>
        <p:txBody>
          <a:bodyPr/>
          <a:lstStyle/>
          <a:p>
            <a:r>
              <a:rPr lang="fr-FR" sz="2400" b="1">
                <a:solidFill>
                  <a:schemeClr val="bg1"/>
                </a:solidFill>
              </a:rPr>
              <a:t>ACTION 1</a:t>
            </a:r>
            <a:endParaRPr lang="fr-FR" sz="2400" b="1" dirty="0">
              <a:solidFill>
                <a:schemeClr val="bg1"/>
              </a:solidFill>
            </a:endParaRPr>
          </a:p>
          <a:p>
            <a:endParaRPr lang="fr-FR" sz="1400" kern="0" dirty="0">
              <a:solidFill>
                <a:schemeClr val="bg1"/>
              </a:solidFill>
            </a:endParaRPr>
          </a:p>
          <a:p>
            <a:r>
              <a:rPr lang="fr-FR" sz="2000" b="1" kern="0" dirty="0">
                <a:solidFill>
                  <a:schemeClr val="bg1"/>
                </a:solidFill>
              </a:rPr>
              <a:t>Prévenir et lutter contre le dopage</a:t>
            </a:r>
          </a:p>
          <a:p>
            <a:endParaRPr lang="fr-FR" sz="1400" kern="0" dirty="0">
              <a:solidFill>
                <a:schemeClr val="bg1"/>
              </a:solidFill>
            </a:endParaRPr>
          </a:p>
          <a:p>
            <a:r>
              <a:rPr lang="fr-FR" sz="2000" u="sng" dirty="0">
                <a:solidFill>
                  <a:schemeClr val="bg1"/>
                </a:solidFill>
              </a:rPr>
              <a:t>Objectif :</a:t>
            </a:r>
          </a:p>
          <a:p>
            <a:r>
              <a:rPr lang="fr-FR" sz="2000" dirty="0">
                <a:solidFill>
                  <a:schemeClr val="bg1"/>
                </a:solidFill>
              </a:rPr>
              <a:t>Sensibiliser et lutter contre le dopage</a:t>
            </a:r>
            <a:br>
              <a:rPr lang="fr-FR" sz="2000" dirty="0">
                <a:solidFill>
                  <a:schemeClr val="bg1"/>
                </a:solidFill>
              </a:rPr>
            </a:br>
            <a:r>
              <a:rPr lang="fr-FR" sz="2000" dirty="0">
                <a:solidFill>
                  <a:schemeClr val="bg1"/>
                </a:solidFill>
              </a:rPr>
              <a:t>dans la voile </a:t>
            </a:r>
          </a:p>
          <a:p>
            <a:endParaRPr lang="fr-FR" sz="1400" dirty="0">
              <a:solidFill>
                <a:schemeClr val="bg1"/>
              </a:solidFill>
            </a:endParaRPr>
          </a:p>
          <a:p>
            <a:endParaRPr lang="fr-FR" sz="2000" dirty="0">
              <a:solidFill>
                <a:schemeClr val="bg1"/>
              </a:solidFill>
            </a:endParaRPr>
          </a:p>
        </p:txBody>
      </p:sp>
      <p:sp>
        <p:nvSpPr>
          <p:cNvPr id="9"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11665296" cy="648072"/>
          </a:xfrm>
        </p:spPr>
        <p:txBody>
          <a:bodyPr/>
          <a:lstStyle/>
          <a:p>
            <a:r>
              <a:rPr lang="fr-FR" sz="2800" dirty="0"/>
              <a:t>6. Le respect des règles et des valeurs éthiques</a:t>
            </a:r>
          </a:p>
        </p:txBody>
      </p:sp>
      <p:pic>
        <p:nvPicPr>
          <p:cNvPr id="2050" name="Picture 2" descr="Les organes de lutte contre le dopage">
            <a:extLst>
              <a:ext uri="{FF2B5EF4-FFF2-40B4-BE49-F238E27FC236}">
                <a16:creationId xmlns:a16="http://schemas.microsoft.com/office/drawing/2014/main" id="{D0B8134C-1521-45B7-AACF-5235DD2C4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290" y="3299353"/>
            <a:ext cx="5879976" cy="1106324"/>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bwMode="auto">
          <a:xfrm>
            <a:off x="6888088" y="4725144"/>
            <a:ext cx="3744415" cy="1485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bg1"/>
                </a:solidFill>
              </a:rPr>
              <a:t>Services « pilotes » :</a:t>
            </a:r>
          </a:p>
          <a:p>
            <a:pPr marL="342900" indent="-342900">
              <a:buFontTx/>
              <a:buChar char="-"/>
            </a:pPr>
            <a:r>
              <a:rPr lang="fr-FR" sz="2000" dirty="0">
                <a:solidFill>
                  <a:schemeClr val="bg1"/>
                </a:solidFill>
              </a:rPr>
              <a:t>Service juridique</a:t>
            </a:r>
          </a:p>
          <a:p>
            <a:pPr marL="342900" indent="-342900">
              <a:buFontTx/>
              <a:buChar char="-"/>
            </a:pPr>
            <a:r>
              <a:rPr lang="fr-FR" sz="2000" dirty="0">
                <a:solidFill>
                  <a:schemeClr val="bg1"/>
                </a:solidFill>
              </a:rPr>
              <a:t>Service Pratiques Sportives</a:t>
            </a:r>
          </a:p>
          <a:p>
            <a:pPr eaLnBrk="0" hangingPunct="0">
              <a:lnSpc>
                <a:spcPct val="40000"/>
              </a:lnSpc>
              <a:spcBef>
                <a:spcPct val="50000"/>
              </a:spcBef>
              <a:buSzTx/>
            </a:pPr>
            <a:endParaRPr lang="fr-FR" sz="2500" b="1" dirty="0">
              <a:solidFill>
                <a:srgbClr val="061F5D"/>
              </a:solidFill>
            </a:endParaRPr>
          </a:p>
        </p:txBody>
      </p:sp>
    </p:spTree>
    <p:extLst>
      <p:ext uri="{BB962C8B-B14F-4D97-AF65-F5344CB8AC3E}">
        <p14:creationId xmlns:p14="http://schemas.microsoft.com/office/powerpoint/2010/main" val="3287407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z="2800" dirty="0"/>
              <a:t>La norme ISO 26000 – les ODD – la charte ministère</a:t>
            </a:r>
          </a:p>
        </p:txBody>
      </p:sp>
      <p:pic>
        <p:nvPicPr>
          <p:cNvPr id="4" name="Espace réservé pour une image  4">
            <a:extLst>
              <a:ext uri="{FF2B5EF4-FFF2-40B4-BE49-F238E27FC236}">
                <a16:creationId xmlns:a16="http://schemas.microsoft.com/office/drawing/2014/main" id="{E60FB4FF-A2DA-DD4A-92F0-A88A2C02DBF1}"/>
              </a:ext>
            </a:extLst>
          </p:cNvPr>
          <p:cNvPicPr>
            <a:picLocks noChangeAspect="1"/>
          </p:cNvPicPr>
          <p:nvPr/>
        </p:nvPicPr>
        <p:blipFill rotWithShape="1">
          <a:blip r:embed="rId2">
            <a:clrChange>
              <a:clrFrom>
                <a:srgbClr val="FFFFFF"/>
              </a:clrFrom>
              <a:clrTo>
                <a:srgbClr val="FFFFFF">
                  <a:alpha val="0"/>
                </a:srgbClr>
              </a:clrTo>
            </a:clrChange>
          </a:blip>
          <a:srcRect l="-12710" r="-12710"/>
          <a:stretch/>
        </p:blipFill>
        <p:spPr>
          <a:xfrm>
            <a:off x="9680650" y="146826"/>
            <a:ext cx="2392129" cy="3829528"/>
          </a:xfrm>
          <a:prstGeom prst="rect">
            <a:avLst/>
          </a:prstGeom>
        </p:spPr>
      </p:pic>
      <p:grpSp>
        <p:nvGrpSpPr>
          <p:cNvPr id="27" name="Groupe 26">
            <a:extLst>
              <a:ext uri="{FF2B5EF4-FFF2-40B4-BE49-F238E27FC236}">
                <a16:creationId xmlns:a16="http://schemas.microsoft.com/office/drawing/2014/main" id="{E689F8DF-C98D-42A4-8845-B74EB0D1E33D}"/>
              </a:ext>
            </a:extLst>
          </p:cNvPr>
          <p:cNvGrpSpPr/>
          <p:nvPr/>
        </p:nvGrpSpPr>
        <p:grpSpPr>
          <a:xfrm>
            <a:off x="119221" y="1372891"/>
            <a:ext cx="2856111" cy="3888432"/>
            <a:chOff x="1667506" y="1590620"/>
            <a:chExt cx="4112086" cy="4801274"/>
          </a:xfrm>
        </p:grpSpPr>
        <p:grpSp>
          <p:nvGrpSpPr>
            <p:cNvPr id="26" name="Groupe 25">
              <a:extLst>
                <a:ext uri="{FF2B5EF4-FFF2-40B4-BE49-F238E27FC236}">
                  <a16:creationId xmlns:a16="http://schemas.microsoft.com/office/drawing/2014/main" id="{5EE0FE81-6763-48FB-ABBA-6BBA1F8CD06A}"/>
                </a:ext>
              </a:extLst>
            </p:cNvPr>
            <p:cNvGrpSpPr/>
            <p:nvPr/>
          </p:nvGrpSpPr>
          <p:grpSpPr>
            <a:xfrm>
              <a:off x="1703512" y="1590620"/>
              <a:ext cx="1872208" cy="1512168"/>
              <a:chOff x="1703512" y="1590620"/>
              <a:chExt cx="1872208" cy="1512168"/>
            </a:xfrm>
          </p:grpSpPr>
          <p:sp>
            <p:nvSpPr>
              <p:cNvPr id="8" name="Hexagone 7">
                <a:extLst>
                  <a:ext uri="{FF2B5EF4-FFF2-40B4-BE49-F238E27FC236}">
                    <a16:creationId xmlns:a16="http://schemas.microsoft.com/office/drawing/2014/main" id="{8C14B3C5-599D-482F-9678-9CB934204851}"/>
                  </a:ext>
                </a:extLst>
              </p:cNvPr>
              <p:cNvSpPr/>
              <p:nvPr/>
            </p:nvSpPr>
            <p:spPr bwMode="auto">
              <a:xfrm>
                <a:off x="1703512" y="1590620"/>
                <a:ext cx="1872208" cy="1512168"/>
              </a:xfrm>
              <a:prstGeom prst="hexagon">
                <a:avLst/>
              </a:prstGeom>
              <a:solidFill>
                <a:schemeClr val="accent2"/>
              </a:solidFill>
              <a:ln>
                <a:noFill/>
              </a:ln>
              <a:effectLst/>
              <a:extLst/>
            </p:spPr>
            <p:txBody>
              <a:bodyPr vert="horz" wrap="square" lIns="91440" tIns="45720" rIns="91440" bIns="45720" numCol="1" rtlCol="0" anchor="ctr"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12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9" name="ZoneTexte 8">
                <a:extLst>
                  <a:ext uri="{FF2B5EF4-FFF2-40B4-BE49-F238E27FC236}">
                    <a16:creationId xmlns:a16="http://schemas.microsoft.com/office/drawing/2014/main" id="{039524D0-BD09-43F7-BF84-DA3A6C2EF749}"/>
                  </a:ext>
                </a:extLst>
              </p:cNvPr>
              <p:cNvSpPr txBox="1"/>
              <p:nvPr/>
            </p:nvSpPr>
            <p:spPr bwMode="auto">
              <a:xfrm>
                <a:off x="1811522" y="1941768"/>
                <a:ext cx="1656182" cy="955316"/>
              </a:xfrm>
              <a:prstGeom prst="rect">
                <a:avLst/>
              </a:prstGeom>
              <a:noFill/>
              <a:ln w="9525">
                <a:noFill/>
                <a:miter lim="800000"/>
                <a:headEnd/>
                <a:tailEnd/>
              </a:ln>
              <a:extLst/>
            </p:spPr>
            <p:txBody>
              <a:bodyPr wrap="square" rtlCol="0">
                <a:spAutoFit/>
              </a:bodyPr>
              <a:lstStyle/>
              <a:p>
                <a:pPr algn="ctr" eaLnBrk="0" hangingPunct="0">
                  <a:spcBef>
                    <a:spcPct val="50000"/>
                  </a:spcBef>
                  <a:buSzTx/>
                </a:pPr>
                <a:r>
                  <a:rPr lang="fr-FR" sz="1200" dirty="0">
                    <a:solidFill>
                      <a:schemeClr val="bg1"/>
                    </a:solidFill>
                  </a:rPr>
                  <a:t>1. Gouvernance de l’organisation</a:t>
                </a:r>
              </a:p>
            </p:txBody>
          </p:sp>
        </p:grpSp>
        <p:grpSp>
          <p:nvGrpSpPr>
            <p:cNvPr id="21" name="Groupe 20">
              <a:extLst>
                <a:ext uri="{FF2B5EF4-FFF2-40B4-BE49-F238E27FC236}">
                  <a16:creationId xmlns:a16="http://schemas.microsoft.com/office/drawing/2014/main" id="{4ED17B2E-1A7D-48B7-B87E-718693E09888}"/>
                </a:ext>
              </a:extLst>
            </p:cNvPr>
            <p:cNvGrpSpPr/>
            <p:nvPr/>
          </p:nvGrpSpPr>
          <p:grpSpPr>
            <a:xfrm>
              <a:off x="3878336" y="1590620"/>
              <a:ext cx="1872208" cy="1512168"/>
              <a:chOff x="4079776" y="1592071"/>
              <a:chExt cx="1872208" cy="1512168"/>
            </a:xfrm>
          </p:grpSpPr>
          <p:sp>
            <p:nvSpPr>
              <p:cNvPr id="10" name="Hexagone 9">
                <a:extLst>
                  <a:ext uri="{FF2B5EF4-FFF2-40B4-BE49-F238E27FC236}">
                    <a16:creationId xmlns:a16="http://schemas.microsoft.com/office/drawing/2014/main" id="{C0C1DC0B-6076-4758-85BB-AF4B32470CE8}"/>
                  </a:ext>
                </a:extLst>
              </p:cNvPr>
              <p:cNvSpPr/>
              <p:nvPr/>
            </p:nvSpPr>
            <p:spPr bwMode="auto">
              <a:xfrm>
                <a:off x="4079776" y="1592071"/>
                <a:ext cx="1872208" cy="1512168"/>
              </a:xfrm>
              <a:prstGeom prst="hexagon">
                <a:avLst/>
              </a:prstGeom>
              <a:solidFill>
                <a:schemeClr val="accent2"/>
              </a:solidFill>
              <a:ln>
                <a:noFill/>
              </a:ln>
              <a:effectLst/>
              <a:extLst/>
            </p:spPr>
            <p:txBody>
              <a:bodyPr vert="horz" wrap="square" lIns="91440" tIns="45720" rIns="91440" bIns="45720" numCol="1" rtlCol="0" anchor="ctr"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12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1" name="ZoneTexte 10">
                <a:extLst>
                  <a:ext uri="{FF2B5EF4-FFF2-40B4-BE49-F238E27FC236}">
                    <a16:creationId xmlns:a16="http://schemas.microsoft.com/office/drawing/2014/main" id="{690585A7-49B6-47AE-8868-B11699C5D5A6}"/>
                  </a:ext>
                </a:extLst>
              </p:cNvPr>
              <p:cNvSpPr txBox="1"/>
              <p:nvPr/>
            </p:nvSpPr>
            <p:spPr bwMode="auto">
              <a:xfrm>
                <a:off x="4190288" y="1809547"/>
                <a:ext cx="1656184" cy="95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algn="ctr" eaLnBrk="0" hangingPunct="0">
                  <a:spcBef>
                    <a:spcPct val="50000"/>
                  </a:spcBef>
                  <a:buSzTx/>
                </a:pPr>
                <a:r>
                  <a:rPr lang="fr-FR" sz="1200" dirty="0">
                    <a:solidFill>
                      <a:schemeClr val="bg1"/>
                    </a:solidFill>
                  </a:rPr>
                  <a:t>2. </a:t>
                </a:r>
                <a:br>
                  <a:rPr lang="fr-FR" sz="1200" dirty="0">
                    <a:solidFill>
                      <a:schemeClr val="bg1"/>
                    </a:solidFill>
                  </a:rPr>
                </a:br>
                <a:r>
                  <a:rPr lang="fr-FR" sz="1200" dirty="0">
                    <a:solidFill>
                      <a:schemeClr val="bg1"/>
                    </a:solidFill>
                  </a:rPr>
                  <a:t>Contribuer à une société juste</a:t>
                </a:r>
              </a:p>
            </p:txBody>
          </p:sp>
        </p:grpSp>
        <p:grpSp>
          <p:nvGrpSpPr>
            <p:cNvPr id="23" name="Groupe 22">
              <a:extLst>
                <a:ext uri="{FF2B5EF4-FFF2-40B4-BE49-F238E27FC236}">
                  <a16:creationId xmlns:a16="http://schemas.microsoft.com/office/drawing/2014/main" id="{070F5E10-EF45-45BF-9A93-7248CB07401E}"/>
                </a:ext>
              </a:extLst>
            </p:cNvPr>
            <p:cNvGrpSpPr/>
            <p:nvPr/>
          </p:nvGrpSpPr>
          <p:grpSpPr>
            <a:xfrm>
              <a:off x="3907384" y="3225898"/>
              <a:ext cx="1872208" cy="1512168"/>
              <a:chOff x="2787279" y="3212976"/>
              <a:chExt cx="1872208" cy="1512168"/>
            </a:xfrm>
          </p:grpSpPr>
          <p:sp>
            <p:nvSpPr>
              <p:cNvPr id="14" name="Hexagone 13">
                <a:extLst>
                  <a:ext uri="{FF2B5EF4-FFF2-40B4-BE49-F238E27FC236}">
                    <a16:creationId xmlns:a16="http://schemas.microsoft.com/office/drawing/2014/main" id="{E28F9805-66D0-40AE-8DB9-FF3D8D0B44FA}"/>
                  </a:ext>
                </a:extLst>
              </p:cNvPr>
              <p:cNvSpPr/>
              <p:nvPr/>
            </p:nvSpPr>
            <p:spPr bwMode="auto">
              <a:xfrm>
                <a:off x="2787279" y="3212976"/>
                <a:ext cx="1872208" cy="1512168"/>
              </a:xfrm>
              <a:prstGeom prst="hexagon">
                <a:avLst/>
              </a:prstGeom>
              <a:solidFill>
                <a:schemeClr val="accent2"/>
              </a:solidFill>
              <a:ln>
                <a:noFill/>
              </a:ln>
              <a:effectLst/>
              <a:extLst/>
            </p:spPr>
            <p:txBody>
              <a:bodyPr vert="horz" wrap="square" lIns="91440" tIns="45720" rIns="91440" bIns="45720" numCol="1" rtlCol="0" anchor="ctr"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12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3" name="ZoneTexte 12">
                <a:extLst>
                  <a:ext uri="{FF2B5EF4-FFF2-40B4-BE49-F238E27FC236}">
                    <a16:creationId xmlns:a16="http://schemas.microsoft.com/office/drawing/2014/main" id="{E2E31E14-06BB-45D5-869E-F29A4DBA1F87}"/>
                  </a:ext>
                </a:extLst>
              </p:cNvPr>
              <p:cNvSpPr txBox="1"/>
              <p:nvPr/>
            </p:nvSpPr>
            <p:spPr bwMode="auto">
              <a:xfrm>
                <a:off x="3003303" y="3429000"/>
                <a:ext cx="1440160" cy="893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algn="ctr" eaLnBrk="0" hangingPunct="0">
                  <a:spcBef>
                    <a:spcPct val="50000"/>
                  </a:spcBef>
                  <a:buSzTx/>
                </a:pPr>
                <a:r>
                  <a:rPr lang="fr-FR" sz="1200" dirty="0">
                    <a:solidFill>
                      <a:schemeClr val="bg1"/>
                    </a:solidFill>
                  </a:rPr>
                  <a:t>4. </a:t>
                </a:r>
                <a:br>
                  <a:rPr lang="fr-FR" sz="1200" dirty="0">
                    <a:solidFill>
                      <a:schemeClr val="bg1"/>
                    </a:solidFill>
                  </a:rPr>
                </a:br>
                <a:r>
                  <a:rPr lang="fr-FR" sz="1200" dirty="0">
                    <a:solidFill>
                      <a:schemeClr val="bg1"/>
                    </a:solidFill>
                  </a:rPr>
                  <a:t>Questions relatives aux pratiquants</a:t>
                </a:r>
              </a:p>
            </p:txBody>
          </p:sp>
        </p:grpSp>
        <p:grpSp>
          <p:nvGrpSpPr>
            <p:cNvPr id="24" name="Groupe 23">
              <a:extLst>
                <a:ext uri="{FF2B5EF4-FFF2-40B4-BE49-F238E27FC236}">
                  <a16:creationId xmlns:a16="http://schemas.microsoft.com/office/drawing/2014/main" id="{BE807B98-2A13-403B-8CA6-FB292D793786}"/>
                </a:ext>
              </a:extLst>
            </p:cNvPr>
            <p:cNvGrpSpPr/>
            <p:nvPr/>
          </p:nvGrpSpPr>
          <p:grpSpPr>
            <a:xfrm>
              <a:off x="1692155" y="4879726"/>
              <a:ext cx="1883565" cy="1512168"/>
              <a:chOff x="5203108" y="3178280"/>
              <a:chExt cx="1883565" cy="1512168"/>
            </a:xfrm>
          </p:grpSpPr>
          <p:sp>
            <p:nvSpPr>
              <p:cNvPr id="16" name="Hexagone 15">
                <a:extLst>
                  <a:ext uri="{FF2B5EF4-FFF2-40B4-BE49-F238E27FC236}">
                    <a16:creationId xmlns:a16="http://schemas.microsoft.com/office/drawing/2014/main" id="{376613DD-1DD4-4557-B928-440132DCC219}"/>
                  </a:ext>
                </a:extLst>
              </p:cNvPr>
              <p:cNvSpPr/>
              <p:nvPr/>
            </p:nvSpPr>
            <p:spPr bwMode="auto">
              <a:xfrm>
                <a:off x="5214465" y="3178280"/>
                <a:ext cx="1872208" cy="1512168"/>
              </a:xfrm>
              <a:prstGeom prst="hexagon">
                <a:avLst/>
              </a:prstGeom>
              <a:solidFill>
                <a:schemeClr val="accent2"/>
              </a:solidFill>
              <a:ln>
                <a:noFill/>
              </a:ln>
              <a:effectLst/>
              <a:extLst/>
            </p:spPr>
            <p:txBody>
              <a:bodyPr vert="horz" wrap="square" lIns="91440" tIns="45720" rIns="91440" bIns="45720" numCol="1" rtlCol="0" anchor="ctr"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12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8" name="ZoneTexte 17">
                <a:extLst>
                  <a:ext uri="{FF2B5EF4-FFF2-40B4-BE49-F238E27FC236}">
                    <a16:creationId xmlns:a16="http://schemas.microsoft.com/office/drawing/2014/main" id="{0FBD9083-175E-4D65-B510-9B0B7E76B7BF}"/>
                  </a:ext>
                </a:extLst>
              </p:cNvPr>
              <p:cNvSpPr txBox="1"/>
              <p:nvPr/>
            </p:nvSpPr>
            <p:spPr bwMode="auto">
              <a:xfrm>
                <a:off x="5203108" y="3496327"/>
                <a:ext cx="1841573" cy="95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algn="ctr" eaLnBrk="0" hangingPunct="0">
                  <a:spcBef>
                    <a:spcPct val="50000"/>
                  </a:spcBef>
                  <a:buSzTx/>
                </a:pPr>
                <a:r>
                  <a:rPr lang="fr-FR" sz="1200" dirty="0">
                    <a:solidFill>
                      <a:schemeClr val="bg1"/>
                    </a:solidFill>
                  </a:rPr>
                  <a:t>5. Favoriser le développement local et l’éducation</a:t>
                </a:r>
              </a:p>
            </p:txBody>
          </p:sp>
        </p:grpSp>
        <p:grpSp>
          <p:nvGrpSpPr>
            <p:cNvPr id="25" name="Groupe 24">
              <a:extLst>
                <a:ext uri="{FF2B5EF4-FFF2-40B4-BE49-F238E27FC236}">
                  <a16:creationId xmlns:a16="http://schemas.microsoft.com/office/drawing/2014/main" id="{7992BEA6-1F1D-494F-B8B3-C2214300FB31}"/>
                </a:ext>
              </a:extLst>
            </p:cNvPr>
            <p:cNvGrpSpPr/>
            <p:nvPr/>
          </p:nvGrpSpPr>
          <p:grpSpPr>
            <a:xfrm>
              <a:off x="3907384" y="4857188"/>
              <a:ext cx="1872208" cy="1512168"/>
              <a:chOff x="2787279" y="4902988"/>
              <a:chExt cx="1872208" cy="1512168"/>
            </a:xfrm>
          </p:grpSpPr>
          <p:sp>
            <p:nvSpPr>
              <p:cNvPr id="17" name="Hexagone 16">
                <a:extLst>
                  <a:ext uri="{FF2B5EF4-FFF2-40B4-BE49-F238E27FC236}">
                    <a16:creationId xmlns:a16="http://schemas.microsoft.com/office/drawing/2014/main" id="{107F0B29-20AF-4F65-94E8-B835465A7EDD}"/>
                  </a:ext>
                </a:extLst>
              </p:cNvPr>
              <p:cNvSpPr/>
              <p:nvPr/>
            </p:nvSpPr>
            <p:spPr bwMode="auto">
              <a:xfrm>
                <a:off x="2787279" y="4902988"/>
                <a:ext cx="1872208" cy="1512168"/>
              </a:xfrm>
              <a:prstGeom prst="hexagon">
                <a:avLst/>
              </a:prstGeom>
              <a:solidFill>
                <a:schemeClr val="accent2"/>
              </a:solidFill>
              <a:ln>
                <a:noFill/>
              </a:ln>
              <a:effectLst/>
              <a:extLst/>
            </p:spPr>
            <p:txBody>
              <a:bodyPr vert="horz" wrap="square" lIns="91440" tIns="45720" rIns="91440" bIns="45720" numCol="1" rtlCol="0" anchor="ctr"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12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9" name="ZoneTexte 18">
                <a:extLst>
                  <a:ext uri="{FF2B5EF4-FFF2-40B4-BE49-F238E27FC236}">
                    <a16:creationId xmlns:a16="http://schemas.microsoft.com/office/drawing/2014/main" id="{E7D14101-6933-4DB3-A149-552F32E2B5FA}"/>
                  </a:ext>
                </a:extLst>
              </p:cNvPr>
              <p:cNvSpPr txBox="1"/>
              <p:nvPr/>
            </p:nvSpPr>
            <p:spPr bwMode="auto">
              <a:xfrm>
                <a:off x="3001045" y="5243573"/>
                <a:ext cx="1440160" cy="893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algn="ctr" eaLnBrk="0" hangingPunct="0">
                  <a:spcBef>
                    <a:spcPct val="50000"/>
                  </a:spcBef>
                  <a:buSzTx/>
                </a:pPr>
                <a:r>
                  <a:rPr lang="fr-FR" sz="1200" dirty="0">
                    <a:solidFill>
                      <a:schemeClr val="bg1"/>
                    </a:solidFill>
                  </a:rPr>
                  <a:t>6. </a:t>
                </a:r>
                <a:br>
                  <a:rPr lang="fr-FR" sz="1200" dirty="0">
                    <a:solidFill>
                      <a:schemeClr val="bg1"/>
                    </a:solidFill>
                  </a:rPr>
                </a:br>
                <a:r>
                  <a:rPr lang="fr-FR" sz="1200" dirty="0">
                    <a:solidFill>
                      <a:schemeClr val="bg1"/>
                    </a:solidFill>
                  </a:rPr>
                  <a:t>La loyauté des pratiques</a:t>
                </a:r>
              </a:p>
            </p:txBody>
          </p:sp>
        </p:grpSp>
        <p:grpSp>
          <p:nvGrpSpPr>
            <p:cNvPr id="22" name="Groupe 21">
              <a:extLst>
                <a:ext uri="{FF2B5EF4-FFF2-40B4-BE49-F238E27FC236}">
                  <a16:creationId xmlns:a16="http://schemas.microsoft.com/office/drawing/2014/main" id="{107D2224-74EA-4CC5-868D-2596CF6E79CB}"/>
                </a:ext>
              </a:extLst>
            </p:cNvPr>
            <p:cNvGrpSpPr/>
            <p:nvPr/>
          </p:nvGrpSpPr>
          <p:grpSpPr>
            <a:xfrm>
              <a:off x="1667506" y="3235173"/>
              <a:ext cx="1944217" cy="1512168"/>
              <a:chOff x="573594" y="3211525"/>
              <a:chExt cx="1944217" cy="1512168"/>
            </a:xfrm>
          </p:grpSpPr>
          <p:sp>
            <p:nvSpPr>
              <p:cNvPr id="15" name="Hexagone 14">
                <a:extLst>
                  <a:ext uri="{FF2B5EF4-FFF2-40B4-BE49-F238E27FC236}">
                    <a16:creationId xmlns:a16="http://schemas.microsoft.com/office/drawing/2014/main" id="{C1843B10-2260-4088-BC1D-0127CB36552E}"/>
                  </a:ext>
                </a:extLst>
              </p:cNvPr>
              <p:cNvSpPr/>
              <p:nvPr/>
            </p:nvSpPr>
            <p:spPr bwMode="auto">
              <a:xfrm>
                <a:off x="609600" y="3211525"/>
                <a:ext cx="1872208" cy="1512168"/>
              </a:xfrm>
              <a:prstGeom prst="hexagon">
                <a:avLst/>
              </a:prstGeom>
              <a:solidFill>
                <a:schemeClr val="accent2"/>
              </a:solidFill>
              <a:ln>
                <a:noFill/>
              </a:ln>
              <a:effectLst/>
              <a:extLst/>
            </p:spPr>
            <p:txBody>
              <a:bodyPr vert="horz" wrap="square" lIns="91440" tIns="45720" rIns="91440" bIns="45720" numCol="1" rtlCol="0" anchor="ctr"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12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20" name="ZoneTexte 19">
                <a:extLst>
                  <a:ext uri="{FF2B5EF4-FFF2-40B4-BE49-F238E27FC236}">
                    <a16:creationId xmlns:a16="http://schemas.microsoft.com/office/drawing/2014/main" id="{B1D78A09-313A-454F-B305-6BE3A0284B13}"/>
                  </a:ext>
                </a:extLst>
              </p:cNvPr>
              <p:cNvSpPr txBox="1"/>
              <p:nvPr/>
            </p:nvSpPr>
            <p:spPr bwMode="auto">
              <a:xfrm>
                <a:off x="573594" y="3739300"/>
                <a:ext cx="1944217" cy="530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algn="ctr" eaLnBrk="0" hangingPunct="0">
                  <a:spcBef>
                    <a:spcPct val="50000"/>
                  </a:spcBef>
                  <a:buSzTx/>
                </a:pPr>
                <a:r>
                  <a:rPr lang="fr-FR" sz="1200" dirty="0">
                    <a:solidFill>
                      <a:schemeClr val="bg1"/>
                    </a:solidFill>
                  </a:rPr>
                  <a:t>3. Environnement</a:t>
                </a:r>
              </a:p>
            </p:txBody>
          </p:sp>
        </p:grpSp>
      </p:grpSp>
      <p:sp>
        <p:nvSpPr>
          <p:cNvPr id="28" name="Espace réservé du contenu 3">
            <a:extLst>
              <a:ext uri="{FF2B5EF4-FFF2-40B4-BE49-F238E27FC236}">
                <a16:creationId xmlns:a16="http://schemas.microsoft.com/office/drawing/2014/main" id="{6222BD3E-E14A-4BFF-B3E1-CC0F07043F15}"/>
              </a:ext>
            </a:extLst>
          </p:cNvPr>
          <p:cNvSpPr>
            <a:spLocks noGrp="1"/>
          </p:cNvSpPr>
          <p:nvPr>
            <p:ph sz="quarter" idx="10"/>
          </p:nvPr>
        </p:nvSpPr>
        <p:spPr>
          <a:xfrm>
            <a:off x="3143672" y="1196752"/>
            <a:ext cx="6647361" cy="2880320"/>
          </a:xfrm>
        </p:spPr>
        <p:txBody>
          <a:bodyPr/>
          <a:lstStyle/>
          <a:p>
            <a:r>
              <a:rPr lang="fr-FR" sz="1800" dirty="0"/>
              <a:t>La norme ISO 26000</a:t>
            </a:r>
            <a:r>
              <a:rPr lang="fr-FR" sz="1800" b="1" dirty="0"/>
              <a:t> </a:t>
            </a:r>
            <a:r>
              <a:rPr lang="fr-FR" sz="1800" dirty="0"/>
              <a:t>est une réponse concrète à la mise en place des Objectifs Développement Durable (ODD) par les entreprises (17 objectifs adoptés en 2015 par l’ONU dans le cadre de l’Agenda 2030). </a:t>
            </a:r>
          </a:p>
          <a:p>
            <a:r>
              <a:rPr lang="fr-FR" sz="1800" dirty="0"/>
              <a:t>Cette norme présente les lignes directrices pour intégrer la responsabilité sociétale dans l’ensemble de l’organisation et n’est pas destinée à la certification.</a:t>
            </a:r>
          </a:p>
          <a:p>
            <a:r>
              <a:rPr lang="fr-FR" sz="1800" dirty="0"/>
              <a:t>Elle s’appuie sur 6 thématiques, appelées « questions centrales ».</a:t>
            </a:r>
          </a:p>
          <a:p>
            <a:r>
              <a:rPr lang="fr-FR" sz="1800" b="1" dirty="0"/>
              <a:t>L’enjeu pour la FFVoile est donc d’avoir au travers de sa gouvernance, fonctionnement organisationnel et activités, un impact positif sur la société tout en restant économiquement viable.</a:t>
            </a:r>
          </a:p>
          <a:p>
            <a:endParaRPr lang="fr-FR" sz="1800" b="0" dirty="0"/>
          </a:p>
          <a:p>
            <a:pPr lvl="1" indent="0">
              <a:buNone/>
            </a:pPr>
            <a:endParaRPr lang="fr-FR" sz="1800" dirty="0"/>
          </a:p>
          <a:p>
            <a:pPr marL="1143000" lvl="1">
              <a:buFont typeface="Arial" panose="020B0604020202020204" pitchFamily="34" charset="0"/>
              <a:buChar char="•"/>
            </a:pPr>
            <a:endParaRPr lang="fr-FR" sz="1800" dirty="0"/>
          </a:p>
        </p:txBody>
      </p:sp>
      <p:pic>
        <p:nvPicPr>
          <p:cNvPr id="29" name="Image 28">
            <a:extLst>
              <a:ext uri="{FF2B5EF4-FFF2-40B4-BE49-F238E27FC236}">
                <a16:creationId xmlns:a16="http://schemas.microsoft.com/office/drawing/2014/main" id="{8C39BADE-8D4C-4B05-9064-CA9FDECDEB7B}"/>
              </a:ext>
            </a:extLst>
          </p:cNvPr>
          <p:cNvPicPr>
            <a:picLocks noChangeAspect="1"/>
          </p:cNvPicPr>
          <p:nvPr/>
        </p:nvPicPr>
        <p:blipFill>
          <a:blip r:embed="rId3"/>
          <a:stretch>
            <a:fillRect/>
          </a:stretch>
        </p:blipFill>
        <p:spPr>
          <a:xfrm rot="1045428">
            <a:off x="9986167" y="4154263"/>
            <a:ext cx="1612754" cy="2287741"/>
          </a:xfrm>
          <a:prstGeom prst="rect">
            <a:avLst/>
          </a:prstGeom>
        </p:spPr>
      </p:pic>
      <p:sp>
        <p:nvSpPr>
          <p:cNvPr id="2" name="ZoneTexte 1">
            <a:extLst>
              <a:ext uri="{FF2B5EF4-FFF2-40B4-BE49-F238E27FC236}">
                <a16:creationId xmlns:a16="http://schemas.microsoft.com/office/drawing/2014/main" id="{7010962D-95AF-427E-849F-E61B01B64EDD}"/>
              </a:ext>
            </a:extLst>
          </p:cNvPr>
          <p:cNvSpPr txBox="1"/>
          <p:nvPr/>
        </p:nvSpPr>
        <p:spPr bwMode="auto">
          <a:xfrm>
            <a:off x="219250" y="5905596"/>
            <a:ext cx="9865096"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spcBef>
                <a:spcPts val="0"/>
              </a:spcBef>
              <a:buSzTx/>
            </a:pPr>
            <a:r>
              <a:rPr lang="fr-FR" sz="1600" dirty="0">
                <a:solidFill>
                  <a:srgbClr val="061F5D"/>
                </a:solidFill>
              </a:rPr>
              <a:t>En 2024, la charte des 15 engagements écoresponsables des fédérations sportives, développée par le ministère des sports s’imposera aux fédérations sportives.</a:t>
            </a:r>
          </a:p>
        </p:txBody>
      </p:sp>
    </p:spTree>
    <p:extLst>
      <p:ext uri="{BB962C8B-B14F-4D97-AF65-F5344CB8AC3E}">
        <p14:creationId xmlns:p14="http://schemas.microsoft.com/office/powerpoint/2010/main" val="1209276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7" name="Espace réservé du contenu 2"/>
          <p:cNvSpPr>
            <a:spLocks noGrp="1"/>
          </p:cNvSpPr>
          <p:nvPr>
            <p:ph sz="quarter" idx="10"/>
          </p:nvPr>
        </p:nvSpPr>
        <p:spPr>
          <a:xfrm>
            <a:off x="542969" y="1196752"/>
            <a:ext cx="6237098" cy="5112568"/>
          </a:xfrm>
        </p:spPr>
        <p:txBody>
          <a:bodyPr anchor="t"/>
          <a:lstStyle/>
          <a:p>
            <a:r>
              <a:rPr lang="fr-FR" sz="2400" b="1" dirty="0">
                <a:solidFill>
                  <a:schemeClr val="bg1"/>
                </a:solidFill>
              </a:rPr>
              <a:t>ACTION 2</a:t>
            </a:r>
          </a:p>
          <a:p>
            <a:endParaRPr lang="fr-FR" sz="1400" kern="0" dirty="0">
              <a:solidFill>
                <a:schemeClr val="bg1"/>
              </a:solidFill>
            </a:endParaRPr>
          </a:p>
          <a:p>
            <a:r>
              <a:rPr lang="fr-FR" sz="1800" b="1" kern="0" dirty="0">
                <a:solidFill>
                  <a:schemeClr val="bg1"/>
                </a:solidFill>
              </a:rPr>
              <a:t>Développer les partenariats nationaux avec des associations / fondations impliquées </a:t>
            </a:r>
          </a:p>
          <a:p>
            <a:endParaRPr lang="fr-FR" sz="1800" kern="0" dirty="0">
              <a:solidFill>
                <a:schemeClr val="bg1"/>
              </a:solidFill>
            </a:endParaRPr>
          </a:p>
          <a:p>
            <a:r>
              <a:rPr lang="fr-FR" sz="1800" u="sng" dirty="0">
                <a:solidFill>
                  <a:schemeClr val="bg1"/>
                </a:solidFill>
              </a:rPr>
              <a:t>Objectif :</a:t>
            </a:r>
          </a:p>
          <a:p>
            <a:r>
              <a:rPr lang="fr-FR" sz="1800" dirty="0">
                <a:solidFill>
                  <a:schemeClr val="bg1"/>
                </a:solidFill>
              </a:rPr>
              <a:t>Sensibiliser les pratiquants et développer des actions</a:t>
            </a:r>
            <a:br>
              <a:rPr lang="fr-FR" sz="1800" dirty="0">
                <a:solidFill>
                  <a:schemeClr val="bg1"/>
                </a:solidFill>
              </a:rPr>
            </a:br>
            <a:r>
              <a:rPr lang="fr-FR" sz="1800" dirty="0">
                <a:solidFill>
                  <a:schemeClr val="bg1"/>
                </a:solidFill>
              </a:rPr>
              <a:t>de bonnes pratiques dans les structures affiliées ou conventionnées à la FFVoile avec l’aide d’experts</a:t>
            </a:r>
          </a:p>
          <a:p>
            <a:endParaRPr lang="fr-FR" sz="1800" dirty="0">
              <a:solidFill>
                <a:schemeClr val="bg1"/>
              </a:solidFill>
            </a:endParaRPr>
          </a:p>
          <a:p>
            <a:r>
              <a:rPr lang="fr-FR" sz="1600" b="1" kern="0" dirty="0">
                <a:solidFill>
                  <a:schemeClr val="bg1"/>
                </a:solidFill>
              </a:rPr>
              <a:t>No Plastic In </a:t>
            </a:r>
            <a:r>
              <a:rPr lang="fr-FR" sz="1600" b="1" kern="0" dirty="0" err="1">
                <a:solidFill>
                  <a:schemeClr val="bg1"/>
                </a:solidFill>
              </a:rPr>
              <a:t>My</a:t>
            </a:r>
            <a:r>
              <a:rPr lang="fr-FR" sz="1600" b="1" kern="0" dirty="0">
                <a:solidFill>
                  <a:schemeClr val="bg1"/>
                </a:solidFill>
              </a:rPr>
              <a:t> </a:t>
            </a:r>
            <a:r>
              <a:rPr lang="fr-FR" sz="1600" b="1" kern="0" dirty="0" err="1">
                <a:solidFill>
                  <a:schemeClr val="bg1"/>
                </a:solidFill>
              </a:rPr>
              <a:t>Sea</a:t>
            </a:r>
            <a:r>
              <a:rPr lang="fr-FR" sz="1600" b="1" kern="0" dirty="0">
                <a:solidFill>
                  <a:schemeClr val="bg1"/>
                </a:solidFill>
              </a:rPr>
              <a:t> = </a:t>
            </a:r>
            <a:r>
              <a:rPr lang="fr-FR" sz="1600" kern="0" dirty="0">
                <a:solidFill>
                  <a:schemeClr val="bg1"/>
                </a:solidFill>
              </a:rPr>
              <a:t>association qui lutte à la source contre la pollution plastique et ses conséquences sur l’écosystème marin</a:t>
            </a:r>
          </a:p>
          <a:p>
            <a:endParaRPr lang="fr-FR" sz="1600" b="1" kern="0" dirty="0">
              <a:solidFill>
                <a:schemeClr val="bg1"/>
              </a:solidFill>
            </a:endParaRPr>
          </a:p>
          <a:p>
            <a:r>
              <a:rPr lang="fr-FR" sz="1600" b="1" kern="0" dirty="0">
                <a:solidFill>
                  <a:schemeClr val="bg1"/>
                </a:solidFill>
              </a:rPr>
              <a:t>Fondation de la Mer = </a:t>
            </a:r>
            <a:r>
              <a:rPr lang="fr-FR" sz="1600" kern="0" dirty="0">
                <a:solidFill>
                  <a:schemeClr val="bg1"/>
                </a:solidFill>
              </a:rPr>
              <a:t>fondation au service de la protection et de l’étude des océans</a:t>
            </a:r>
          </a:p>
          <a:p>
            <a:endParaRPr lang="fr-FR" sz="1800" dirty="0">
              <a:solidFill>
                <a:schemeClr val="bg1"/>
              </a:solidFill>
            </a:endParaRPr>
          </a:p>
          <a:p>
            <a:endParaRPr lang="fr-FR" sz="1400" dirty="0">
              <a:solidFill>
                <a:schemeClr val="bg1"/>
              </a:solidFill>
            </a:endParaRPr>
          </a:p>
        </p:txBody>
      </p:sp>
      <p:sp>
        <p:nvSpPr>
          <p:cNvPr id="9"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11665296" cy="648072"/>
          </a:xfrm>
        </p:spPr>
        <p:txBody>
          <a:bodyPr/>
          <a:lstStyle/>
          <a:p>
            <a:r>
              <a:rPr lang="fr-FR" sz="2800" dirty="0"/>
              <a:t>6. Le respect des règles et des valeurs éthiques</a:t>
            </a:r>
          </a:p>
        </p:txBody>
      </p:sp>
      <p:pic>
        <p:nvPicPr>
          <p:cNvPr id="10" name="Picture 4" descr="https://media.ffvoile.fr/uploads/images/resized/HD_DJI_003656fc.jpg">
            <a:extLst>
              <a:ext uri="{FF2B5EF4-FFF2-40B4-BE49-F238E27FC236}">
                <a16:creationId xmlns:a16="http://schemas.microsoft.com/office/drawing/2014/main" id="{4CE4E268-2C93-4723-A86C-1EEF0DD11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28" y="1547740"/>
            <a:ext cx="3456384" cy="1881260"/>
          </a:xfrm>
          <a:prstGeom prst="roundRect">
            <a:avLst>
              <a:gd name="adj" fmla="val 8594"/>
            </a:avLst>
          </a:prstGeom>
          <a:solidFill>
            <a:srgbClr val="FFFFFF">
              <a:shade val="85000"/>
            </a:srgbClr>
          </a:solidFill>
          <a:ln>
            <a:noFill/>
          </a:ln>
          <a:effectLst/>
          <a:extLst/>
        </p:spPr>
      </p:pic>
      <p:sp>
        <p:nvSpPr>
          <p:cNvPr id="6" name="ZoneTexte 5"/>
          <p:cNvSpPr txBox="1"/>
          <p:nvPr/>
        </p:nvSpPr>
        <p:spPr bwMode="auto">
          <a:xfrm>
            <a:off x="7814930" y="5126546"/>
            <a:ext cx="3744415" cy="1519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bg1"/>
                </a:solidFill>
              </a:rPr>
              <a:t>Services « pilotes » :</a:t>
            </a:r>
          </a:p>
          <a:p>
            <a:pPr marL="342900" indent="-342900">
              <a:buFontTx/>
              <a:buChar char="-"/>
            </a:pPr>
            <a:r>
              <a:rPr lang="fr-FR" sz="2000" dirty="0">
                <a:solidFill>
                  <a:schemeClr val="bg1"/>
                </a:solidFill>
              </a:rPr>
              <a:t>Le service Communication</a:t>
            </a:r>
          </a:p>
          <a:p>
            <a:pPr marL="342900" indent="-342900">
              <a:buFontTx/>
              <a:buChar char="-"/>
            </a:pPr>
            <a:r>
              <a:rPr lang="fr-FR" sz="2000" dirty="0">
                <a:solidFill>
                  <a:schemeClr val="bg1"/>
                </a:solidFill>
              </a:rPr>
              <a:t>Le service RSO</a:t>
            </a:r>
          </a:p>
          <a:p>
            <a:pPr eaLnBrk="0" hangingPunct="0">
              <a:lnSpc>
                <a:spcPct val="40000"/>
              </a:lnSpc>
              <a:spcBef>
                <a:spcPct val="50000"/>
              </a:spcBef>
              <a:buSzTx/>
            </a:pPr>
            <a:endParaRPr lang="fr-FR" sz="2500" b="1" dirty="0">
              <a:solidFill>
                <a:srgbClr val="061F5D"/>
              </a:solidFill>
            </a:endParaRPr>
          </a:p>
        </p:txBody>
      </p:sp>
      <p:pic>
        <p:nvPicPr>
          <p:cNvPr id="2" name="Image 1">
            <a:extLst>
              <a:ext uri="{FF2B5EF4-FFF2-40B4-BE49-F238E27FC236}">
                <a16:creationId xmlns:a16="http://schemas.microsoft.com/office/drawing/2014/main" id="{8F1299EE-0D4F-47B6-A8F5-8CC4935763F6}"/>
              </a:ext>
            </a:extLst>
          </p:cNvPr>
          <p:cNvPicPr>
            <a:picLocks noChangeAspect="1"/>
          </p:cNvPicPr>
          <p:nvPr/>
        </p:nvPicPr>
        <p:blipFill>
          <a:blip r:embed="rId3"/>
          <a:stretch>
            <a:fillRect/>
          </a:stretch>
        </p:blipFill>
        <p:spPr>
          <a:xfrm>
            <a:off x="9709149" y="4037885"/>
            <a:ext cx="1990725" cy="771525"/>
          </a:xfrm>
          <a:prstGeom prst="rect">
            <a:avLst/>
          </a:prstGeom>
        </p:spPr>
      </p:pic>
      <p:pic>
        <p:nvPicPr>
          <p:cNvPr id="3" name="Image 2">
            <a:extLst>
              <a:ext uri="{FF2B5EF4-FFF2-40B4-BE49-F238E27FC236}">
                <a16:creationId xmlns:a16="http://schemas.microsoft.com/office/drawing/2014/main" id="{01F1967F-098B-4770-9905-F443A3D643D2}"/>
              </a:ext>
            </a:extLst>
          </p:cNvPr>
          <p:cNvPicPr>
            <a:picLocks noChangeAspect="1"/>
          </p:cNvPicPr>
          <p:nvPr/>
        </p:nvPicPr>
        <p:blipFill>
          <a:blip r:embed="rId4"/>
          <a:stretch>
            <a:fillRect/>
          </a:stretch>
        </p:blipFill>
        <p:spPr>
          <a:xfrm>
            <a:off x="10342561" y="1326387"/>
            <a:ext cx="723899" cy="719137"/>
          </a:xfrm>
          <a:prstGeom prst="rect">
            <a:avLst/>
          </a:prstGeom>
        </p:spPr>
      </p:pic>
      <p:pic>
        <p:nvPicPr>
          <p:cNvPr id="4" name="Image 3">
            <a:extLst>
              <a:ext uri="{FF2B5EF4-FFF2-40B4-BE49-F238E27FC236}">
                <a16:creationId xmlns:a16="http://schemas.microsoft.com/office/drawing/2014/main" id="{D4A50C1D-50F1-4BC9-BD67-8E09420D8DBE}"/>
              </a:ext>
            </a:extLst>
          </p:cNvPr>
          <p:cNvPicPr>
            <a:picLocks noChangeAspect="1"/>
          </p:cNvPicPr>
          <p:nvPr/>
        </p:nvPicPr>
        <p:blipFill>
          <a:blip r:embed="rId5"/>
          <a:stretch>
            <a:fillRect/>
          </a:stretch>
        </p:blipFill>
        <p:spPr>
          <a:xfrm>
            <a:off x="8040216" y="3719156"/>
            <a:ext cx="1285263" cy="1288915"/>
          </a:xfrm>
          <a:prstGeom prst="rect">
            <a:avLst/>
          </a:prstGeom>
        </p:spPr>
      </p:pic>
    </p:spTree>
    <p:extLst>
      <p:ext uri="{BB962C8B-B14F-4D97-AF65-F5344CB8AC3E}">
        <p14:creationId xmlns:p14="http://schemas.microsoft.com/office/powerpoint/2010/main" val="3885347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a:normAutofit/>
          </a:bodyPr>
          <a:lstStyle/>
          <a:p>
            <a:r>
              <a:rPr lang="fr-FR" sz="2800" dirty="0"/>
              <a:t>La démarche</a:t>
            </a:r>
          </a:p>
        </p:txBody>
      </p:sp>
      <p:sp>
        <p:nvSpPr>
          <p:cNvPr id="4" name="Espace réservé du contenu 3">
            <a:extLst>
              <a:ext uri="{FF2B5EF4-FFF2-40B4-BE49-F238E27FC236}">
                <a16:creationId xmlns:a16="http://schemas.microsoft.com/office/drawing/2014/main" id="{72924F7C-248C-6F4C-BB39-13D6CDC4453A}"/>
              </a:ext>
            </a:extLst>
          </p:cNvPr>
          <p:cNvSpPr>
            <a:spLocks noGrp="1"/>
          </p:cNvSpPr>
          <p:nvPr>
            <p:ph sz="quarter" idx="10"/>
          </p:nvPr>
        </p:nvSpPr>
        <p:spPr>
          <a:xfrm>
            <a:off x="479376" y="1412776"/>
            <a:ext cx="11233248" cy="4032448"/>
          </a:xfrm>
        </p:spPr>
        <p:txBody>
          <a:bodyPr/>
          <a:lstStyle/>
          <a:p>
            <a:pPr marL="342900" indent="-342900">
              <a:buFont typeface="Wingdings" panose="05000000000000000000" pitchFamily="2" charset="2"/>
              <a:buChar char="Ø"/>
            </a:pPr>
            <a:r>
              <a:rPr lang="fr-FR" dirty="0"/>
              <a:t>Capitaliser sur ce qui est déjà en place, ne pas repartir de zéro</a:t>
            </a:r>
          </a:p>
          <a:p>
            <a:pPr marL="342900" indent="-342900">
              <a:buFont typeface="Wingdings" panose="05000000000000000000" pitchFamily="2" charset="2"/>
              <a:buChar char="Ø"/>
            </a:pPr>
            <a:r>
              <a:rPr lang="fr-FR" dirty="0"/>
              <a:t>Répondre aux attentes des parties prenantes</a:t>
            </a:r>
          </a:p>
          <a:p>
            <a:pPr marL="342900" indent="-342900">
              <a:buFont typeface="Wingdings" panose="05000000000000000000" pitchFamily="2" charset="2"/>
              <a:buChar char="Ø"/>
            </a:pPr>
            <a:r>
              <a:rPr lang="fr-FR" b="1" dirty="0"/>
              <a:t>Structurer les actions dans une stratégie globale cohérente qui a du sens pour tous</a:t>
            </a:r>
          </a:p>
          <a:p>
            <a:pPr marL="342900" indent="-342900">
              <a:buFont typeface="Wingdings" panose="05000000000000000000" pitchFamily="2" charset="2"/>
              <a:buChar char="Ø"/>
            </a:pPr>
            <a:r>
              <a:rPr lang="fr-FR" dirty="0"/>
              <a:t>Tisser des liens au sein des réseaux d’acteurs compétents par leur expertise et expérience</a:t>
            </a:r>
          </a:p>
          <a:p>
            <a:pPr marL="342900" indent="-342900">
              <a:buFont typeface="Wingdings" panose="05000000000000000000" pitchFamily="2" charset="2"/>
              <a:buChar char="Ø"/>
            </a:pPr>
            <a:r>
              <a:rPr lang="fr-FR" dirty="0"/>
              <a:t>Se saisir des opportunités qui s’offrent à nous sur ces sujets notamment en matière de financement</a:t>
            </a:r>
          </a:p>
          <a:p>
            <a:pPr marL="342900" indent="-342900">
              <a:buFont typeface="Wingdings" panose="05000000000000000000" pitchFamily="2" charset="2"/>
              <a:buChar char="Ø"/>
            </a:pPr>
            <a:endParaRPr lang="fr-FR" dirty="0"/>
          </a:p>
          <a:p>
            <a:pPr marL="342900" indent="-342900">
              <a:buFont typeface="Wingdings" panose="05000000000000000000" pitchFamily="2" charset="2"/>
              <a:buChar char="Ø"/>
            </a:pPr>
            <a:r>
              <a:rPr lang="fr-FR" b="1" dirty="0"/>
              <a:t>Pérenniser, ancrer la démarche dans la culture et les processus de prise de décision</a:t>
            </a:r>
          </a:p>
          <a:p>
            <a:endParaRPr lang="fr-FR" sz="3200" dirty="0"/>
          </a:p>
        </p:txBody>
      </p:sp>
    </p:spTree>
    <p:extLst>
      <p:ext uri="{BB962C8B-B14F-4D97-AF65-F5344CB8AC3E}">
        <p14:creationId xmlns:p14="http://schemas.microsoft.com/office/powerpoint/2010/main" val="3277640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7E634C8E-AACC-41A5-9347-FA5211EC7892}"/>
              </a:ext>
            </a:extLst>
          </p:cNvPr>
          <p:cNvSpPr/>
          <p:nvPr/>
        </p:nvSpPr>
        <p:spPr bwMode="auto">
          <a:xfrm rot="836134">
            <a:off x="9570487" y="785900"/>
            <a:ext cx="2062111" cy="914400"/>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Titre 1">
            <a:extLst>
              <a:ext uri="{FF2B5EF4-FFF2-40B4-BE49-F238E27FC236}">
                <a16:creationId xmlns:a16="http://schemas.microsoft.com/office/drawing/2014/main" id="{F30C41AC-16A8-8349-A741-6DB07FF34C61}"/>
              </a:ext>
            </a:extLst>
          </p:cNvPr>
          <p:cNvSpPr>
            <a:spLocks noGrp="1"/>
          </p:cNvSpPr>
          <p:nvPr>
            <p:ph type="title"/>
          </p:nvPr>
        </p:nvSpPr>
        <p:spPr/>
        <p:txBody>
          <a:bodyPr/>
          <a:lstStyle/>
          <a:p>
            <a:r>
              <a:rPr lang="fr-FR" sz="2800" dirty="0"/>
              <a:t>1. Une gouvernance responsable et durable </a:t>
            </a:r>
          </a:p>
        </p:txBody>
      </p:sp>
      <p:sp>
        <p:nvSpPr>
          <p:cNvPr id="8" name="Espace réservé du contenu 7">
            <a:extLst>
              <a:ext uri="{FF2B5EF4-FFF2-40B4-BE49-F238E27FC236}">
                <a16:creationId xmlns:a16="http://schemas.microsoft.com/office/drawing/2014/main" id="{CA4A498A-6949-3947-B546-74CBD96EB971}"/>
              </a:ext>
            </a:extLst>
          </p:cNvPr>
          <p:cNvSpPr>
            <a:spLocks noGrp="1"/>
          </p:cNvSpPr>
          <p:nvPr>
            <p:ph sz="quarter" idx="13"/>
          </p:nvPr>
        </p:nvSpPr>
        <p:spPr>
          <a:xfrm>
            <a:off x="454893" y="1809155"/>
            <a:ext cx="11449272" cy="720080"/>
          </a:xfrm>
        </p:spPr>
        <p:txBody>
          <a:bodyPr/>
          <a:lstStyle/>
          <a:p>
            <a:pPr marL="0" indent="0">
              <a:buNone/>
            </a:pPr>
            <a:r>
              <a:rPr lang="fr-FR" dirty="0">
                <a:solidFill>
                  <a:schemeClr val="tx2"/>
                </a:solidFill>
              </a:rPr>
              <a:t>Définir et mettre en œuvre une gouvernance permettant d’assurer une conduite responsable et durable de ses activités</a:t>
            </a:r>
          </a:p>
        </p:txBody>
      </p:sp>
      <p:pic>
        <p:nvPicPr>
          <p:cNvPr id="10" name="Image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1924" y="5019271"/>
            <a:ext cx="1079320" cy="975600"/>
          </a:xfrm>
          <a:prstGeom prst="rect">
            <a:avLst/>
          </a:prstGeom>
          <a:noFill/>
          <a:ln>
            <a:noFill/>
          </a:ln>
        </p:spPr>
      </p:pic>
      <p:pic>
        <p:nvPicPr>
          <p:cNvPr id="11" name="Imag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3012" y="2822736"/>
            <a:ext cx="1130468" cy="1038733"/>
          </a:xfrm>
          <a:prstGeom prst="rect">
            <a:avLst/>
          </a:prstGeom>
          <a:noFill/>
          <a:ln>
            <a:noFill/>
          </a:ln>
        </p:spPr>
      </p:pic>
      <p:pic>
        <p:nvPicPr>
          <p:cNvPr id="13" name="Imag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5272" y="4158917"/>
            <a:ext cx="1130468" cy="975600"/>
          </a:xfrm>
          <a:prstGeom prst="rect">
            <a:avLst/>
          </a:prstGeom>
          <a:noFill/>
          <a:ln>
            <a:noFill/>
          </a:ln>
        </p:spPr>
      </p:pic>
      <p:pic>
        <p:nvPicPr>
          <p:cNvPr id="14" name="Image 1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4352" y="3660083"/>
            <a:ext cx="1075940" cy="1038733"/>
          </a:xfrm>
          <a:prstGeom prst="rect">
            <a:avLst/>
          </a:prstGeom>
          <a:noFill/>
          <a:ln>
            <a:noFill/>
          </a:ln>
        </p:spPr>
      </p:pic>
      <p:sp>
        <p:nvSpPr>
          <p:cNvPr id="15" name="ZoneTexte 14">
            <a:extLst>
              <a:ext uri="{FF2B5EF4-FFF2-40B4-BE49-F238E27FC236}">
                <a16:creationId xmlns:a16="http://schemas.microsoft.com/office/drawing/2014/main" id="{0575B1F1-EBED-4874-B4E7-1C9641E60A89}"/>
              </a:ext>
            </a:extLst>
          </p:cNvPr>
          <p:cNvSpPr txBox="1"/>
          <p:nvPr/>
        </p:nvSpPr>
        <p:spPr bwMode="auto">
          <a:xfrm rot="1210912">
            <a:off x="9692263" y="1213476"/>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Iso 26000</a:t>
            </a:r>
          </a:p>
        </p:txBody>
      </p:sp>
      <p:sp>
        <p:nvSpPr>
          <p:cNvPr id="16" name="Rectangle : coins arrondis 15">
            <a:extLst>
              <a:ext uri="{FF2B5EF4-FFF2-40B4-BE49-F238E27FC236}">
                <a16:creationId xmlns:a16="http://schemas.microsoft.com/office/drawing/2014/main" id="{86806D96-CCC8-4BCE-9167-992DC38A2035}"/>
              </a:ext>
            </a:extLst>
          </p:cNvPr>
          <p:cNvSpPr/>
          <p:nvPr/>
        </p:nvSpPr>
        <p:spPr bwMode="auto">
          <a:xfrm>
            <a:off x="7992460" y="2560217"/>
            <a:ext cx="3781512" cy="3582339"/>
          </a:xfrm>
          <a:prstGeom prst="roundRect">
            <a:avLst/>
          </a:prstGeom>
          <a:noFill/>
          <a:ln w="9525" cap="flat" cmpd="sng" algn="ctr">
            <a:solidFill>
              <a:schemeClr val="tx1"/>
            </a:solidFill>
            <a:prstDash val="solid"/>
            <a:round/>
            <a:headEnd type="none" w="med" len="med"/>
            <a:tailEnd type="none" w="med" len="med"/>
          </a:ln>
          <a:effectLst>
            <a:outerShdw blurRad="63500" dist="38099" dir="2700000" algn="ctr" rotWithShape="0">
              <a:srgbClr val="000000">
                <a:alpha val="74998"/>
              </a:srgb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Ellipse 16">
            <a:extLst>
              <a:ext uri="{FF2B5EF4-FFF2-40B4-BE49-F238E27FC236}">
                <a16:creationId xmlns:a16="http://schemas.microsoft.com/office/drawing/2014/main" id="{4F052F26-399A-4752-952A-DE4BBEA471E8}"/>
              </a:ext>
            </a:extLst>
          </p:cNvPr>
          <p:cNvSpPr/>
          <p:nvPr/>
        </p:nvSpPr>
        <p:spPr bwMode="auto">
          <a:xfrm rot="1328966">
            <a:off x="10447569" y="2327102"/>
            <a:ext cx="1431696" cy="914400"/>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ZoneTexte 17">
            <a:extLst>
              <a:ext uri="{FF2B5EF4-FFF2-40B4-BE49-F238E27FC236}">
                <a16:creationId xmlns:a16="http://schemas.microsoft.com/office/drawing/2014/main" id="{9D7701FF-BAB4-4F44-AE83-FD369B8DDD4A}"/>
              </a:ext>
            </a:extLst>
          </p:cNvPr>
          <p:cNvSpPr txBox="1"/>
          <p:nvPr/>
        </p:nvSpPr>
        <p:spPr bwMode="auto">
          <a:xfrm rot="1118855">
            <a:off x="10666400" y="2821288"/>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ODD</a:t>
            </a:r>
          </a:p>
        </p:txBody>
      </p:sp>
      <p:sp>
        <p:nvSpPr>
          <p:cNvPr id="19" name="Espace réservé du contenu 7">
            <a:extLst>
              <a:ext uri="{FF2B5EF4-FFF2-40B4-BE49-F238E27FC236}">
                <a16:creationId xmlns:a16="http://schemas.microsoft.com/office/drawing/2014/main" id="{59033061-25FF-4314-9FE5-D2C438006577}"/>
              </a:ext>
            </a:extLst>
          </p:cNvPr>
          <p:cNvSpPr txBox="1">
            <a:spLocks/>
          </p:cNvSpPr>
          <p:nvPr/>
        </p:nvSpPr>
        <p:spPr>
          <a:xfrm>
            <a:off x="426468" y="1192138"/>
            <a:ext cx="11449272" cy="720080"/>
          </a:xfrm>
          <a:prstGeom prst="rect">
            <a:avLst/>
          </a:prstGeom>
        </p:spPr>
        <p:txBody>
          <a:bodyPr/>
          <a:lstStyle>
            <a:lvl1pPr marL="419100" indent="-419100" algn="l" rtl="0" eaLnBrk="1" fontAlgn="base" hangingPunct="1">
              <a:spcBef>
                <a:spcPct val="20000"/>
              </a:spcBef>
              <a:spcAft>
                <a:spcPct val="0"/>
              </a:spcAft>
              <a:buSzPct val="80000"/>
              <a:buFont typeface="Arial" pitchFamily="34" charset="0"/>
              <a:buAutoNum type="arabicParenR"/>
              <a:defRPr sz="2200">
                <a:solidFill>
                  <a:schemeClr val="tx1"/>
                </a:solidFill>
                <a:latin typeface="+mn-lt"/>
                <a:ea typeface="+mn-ea"/>
                <a:cs typeface="ＭＳ Ｐゴシック" charset="0"/>
              </a:defRPr>
            </a:lvl1pPr>
            <a:lvl2pPr marL="838200" indent="-381000" algn="l" rtl="0" eaLnBrk="1" fontAlgn="base" hangingPunct="1">
              <a:spcBef>
                <a:spcPct val="20000"/>
              </a:spcBef>
              <a:spcAft>
                <a:spcPct val="0"/>
              </a:spcAft>
              <a:buFont typeface="Arial" pitchFamily="34" charset="0"/>
              <a:buAutoNum type="arabicPeriod"/>
              <a:defRPr sz="2000">
                <a:solidFill>
                  <a:schemeClr val="tx1"/>
                </a:solidFill>
                <a:latin typeface="+mn-lt"/>
                <a:ea typeface="+mn-ea"/>
              </a:defRPr>
            </a:lvl2pPr>
            <a:lvl3pPr marL="1371600" indent="-457200" algn="l" rtl="0" eaLnBrk="1" fontAlgn="base" hangingPunct="1">
              <a:spcBef>
                <a:spcPct val="20000"/>
              </a:spcBef>
              <a:spcAft>
                <a:spcPct val="0"/>
              </a:spcAft>
              <a:buChar char="•"/>
              <a:defRPr sz="2400">
                <a:solidFill>
                  <a:schemeClr val="tx1"/>
                </a:solidFill>
                <a:latin typeface="+mn-lt"/>
                <a:ea typeface="+mn-ea"/>
              </a:defRPr>
            </a:lvl3pPr>
            <a:lvl4pPr marL="1752600" indent="-381000" algn="l" rtl="0" eaLnBrk="1" fontAlgn="base" hangingPunct="1">
              <a:spcBef>
                <a:spcPct val="20000"/>
              </a:spcBef>
              <a:spcAft>
                <a:spcPct val="0"/>
              </a:spcAft>
              <a:buChar char="–"/>
              <a:defRPr sz="2000">
                <a:solidFill>
                  <a:schemeClr val="tx1"/>
                </a:solidFill>
                <a:latin typeface="+mn-lt"/>
                <a:ea typeface="+mn-ea"/>
              </a:defRPr>
            </a:lvl4pPr>
            <a:lvl5pPr marL="2209800" indent="-381000" algn="l" rtl="0" eaLnBrk="1" fontAlgn="base" hangingPunct="1">
              <a:spcBef>
                <a:spcPct val="20000"/>
              </a:spcBef>
              <a:spcAft>
                <a:spcPct val="0"/>
              </a:spcAft>
              <a:buChar char="»"/>
              <a:defRPr sz="2000">
                <a:solidFill>
                  <a:schemeClr val="tx1"/>
                </a:solidFill>
                <a:latin typeface="+mn-lt"/>
                <a:ea typeface="+mn-ea"/>
              </a:defRPr>
            </a:lvl5pPr>
            <a:lvl6pPr marL="2667000" indent="-381000" algn="l" rtl="0" eaLnBrk="1" fontAlgn="base" hangingPunct="1">
              <a:spcBef>
                <a:spcPct val="20000"/>
              </a:spcBef>
              <a:spcAft>
                <a:spcPct val="0"/>
              </a:spcAft>
              <a:buChar char="»"/>
              <a:defRPr sz="2000">
                <a:solidFill>
                  <a:schemeClr val="tx1"/>
                </a:solidFill>
                <a:latin typeface="+mn-lt"/>
                <a:ea typeface="+mn-ea"/>
              </a:defRPr>
            </a:lvl6pPr>
            <a:lvl7pPr marL="3124200" indent="-381000" algn="l" rtl="0" eaLnBrk="1" fontAlgn="base" hangingPunct="1">
              <a:spcBef>
                <a:spcPct val="20000"/>
              </a:spcBef>
              <a:spcAft>
                <a:spcPct val="0"/>
              </a:spcAft>
              <a:buChar char="»"/>
              <a:defRPr sz="2000">
                <a:solidFill>
                  <a:schemeClr val="tx1"/>
                </a:solidFill>
                <a:latin typeface="+mn-lt"/>
                <a:ea typeface="+mn-ea"/>
              </a:defRPr>
            </a:lvl7pPr>
            <a:lvl8pPr marL="3581400" indent="-381000" algn="l" rtl="0" eaLnBrk="1" fontAlgn="base" hangingPunct="1">
              <a:spcBef>
                <a:spcPct val="20000"/>
              </a:spcBef>
              <a:spcAft>
                <a:spcPct val="0"/>
              </a:spcAft>
              <a:buChar char="»"/>
              <a:defRPr sz="2000">
                <a:solidFill>
                  <a:schemeClr val="tx1"/>
                </a:solidFill>
                <a:latin typeface="+mn-lt"/>
                <a:ea typeface="+mn-ea"/>
              </a:defRPr>
            </a:lvl8pPr>
            <a:lvl9pPr marL="4038600" indent="-381000" algn="l" rtl="0" eaLnBrk="1" fontAlgn="base" hangingPunct="1">
              <a:spcBef>
                <a:spcPct val="20000"/>
              </a:spcBef>
              <a:spcAft>
                <a:spcPct val="0"/>
              </a:spcAft>
              <a:buChar char="»"/>
              <a:defRPr sz="2000">
                <a:solidFill>
                  <a:schemeClr val="tx1"/>
                </a:solidFill>
                <a:latin typeface="+mn-lt"/>
                <a:ea typeface="+mn-ea"/>
              </a:defRPr>
            </a:lvl9pPr>
          </a:lstStyle>
          <a:p>
            <a:pPr marL="0" indent="0">
              <a:buFont typeface="Arial" pitchFamily="34" charset="0"/>
              <a:buNone/>
            </a:pPr>
            <a:r>
              <a:rPr lang="fr-FR" kern="0" dirty="0">
                <a:solidFill>
                  <a:schemeClr val="tx2"/>
                </a:solidFill>
              </a:rPr>
              <a:t>La RSO comme outil d’aide à la définition et au pilotage de la stratégie</a:t>
            </a:r>
          </a:p>
        </p:txBody>
      </p:sp>
      <p:pic>
        <p:nvPicPr>
          <p:cNvPr id="20" name="Image 19">
            <a:extLst>
              <a:ext uri="{FF2B5EF4-FFF2-40B4-BE49-F238E27FC236}">
                <a16:creationId xmlns:a16="http://schemas.microsoft.com/office/drawing/2014/main" id="{3A2A87E1-A3E6-4921-B28F-FD6450101D56}"/>
              </a:ext>
            </a:extLst>
          </p:cNvPr>
          <p:cNvPicPr>
            <a:picLocks noChangeAspect="1"/>
          </p:cNvPicPr>
          <p:nvPr/>
        </p:nvPicPr>
        <p:blipFill>
          <a:blip r:embed="rId6"/>
          <a:stretch>
            <a:fillRect/>
          </a:stretch>
        </p:blipFill>
        <p:spPr>
          <a:xfrm>
            <a:off x="370361" y="3765132"/>
            <a:ext cx="1257300" cy="1152525"/>
          </a:xfrm>
          <a:prstGeom prst="rect">
            <a:avLst/>
          </a:prstGeom>
        </p:spPr>
      </p:pic>
      <p:sp>
        <p:nvSpPr>
          <p:cNvPr id="21" name="Rectangle : coins arrondis 20">
            <a:extLst>
              <a:ext uri="{FF2B5EF4-FFF2-40B4-BE49-F238E27FC236}">
                <a16:creationId xmlns:a16="http://schemas.microsoft.com/office/drawing/2014/main" id="{8282E21E-1E0C-4242-BD28-44FB1EE73E79}"/>
              </a:ext>
            </a:extLst>
          </p:cNvPr>
          <p:cNvSpPr/>
          <p:nvPr/>
        </p:nvSpPr>
        <p:spPr bwMode="auto">
          <a:xfrm>
            <a:off x="242246" y="3542778"/>
            <a:ext cx="7542122" cy="1571975"/>
          </a:xfrm>
          <a:prstGeom prst="roundRect">
            <a:avLst/>
          </a:prstGeom>
          <a:noFill/>
          <a:ln w="9525" cap="flat" cmpd="sng" algn="ctr">
            <a:solidFill>
              <a:schemeClr val="tx1"/>
            </a:solidFill>
            <a:prstDash val="solid"/>
            <a:round/>
            <a:headEnd type="none" w="med" len="med"/>
            <a:tailEnd type="none" w="med" len="med"/>
          </a:ln>
          <a:effectLst>
            <a:outerShdw blurRad="63500" dist="38099" dir="2700000" algn="ctr" rotWithShape="0">
              <a:srgbClr val="000000">
                <a:alpha val="74998"/>
              </a:srgb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2" name="ZoneTexte 21">
            <a:extLst>
              <a:ext uri="{FF2B5EF4-FFF2-40B4-BE49-F238E27FC236}">
                <a16:creationId xmlns:a16="http://schemas.microsoft.com/office/drawing/2014/main" id="{C32E750C-A630-4F23-89A4-1FEA9BD2B709}"/>
              </a:ext>
            </a:extLst>
          </p:cNvPr>
          <p:cNvSpPr txBox="1"/>
          <p:nvPr/>
        </p:nvSpPr>
        <p:spPr bwMode="auto">
          <a:xfrm>
            <a:off x="1755776" y="3886933"/>
            <a:ext cx="5747821"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marL="342900" indent="-342900" eaLnBrk="0" hangingPunct="0">
              <a:spcBef>
                <a:spcPts val="0"/>
              </a:spcBef>
              <a:buSzTx/>
              <a:buFont typeface="Wingdings" panose="05000000000000000000" pitchFamily="2" charset="2"/>
              <a:buChar char="§"/>
            </a:pPr>
            <a:r>
              <a:rPr lang="fr-FR" sz="2200" b="1" dirty="0">
                <a:solidFill>
                  <a:srgbClr val="C00000"/>
                </a:solidFill>
              </a:rPr>
              <a:t>15 / Programmation d’une de stratégie de développement durable</a:t>
            </a:r>
          </a:p>
        </p:txBody>
      </p:sp>
      <p:sp>
        <p:nvSpPr>
          <p:cNvPr id="23" name="Ellipse 22">
            <a:extLst>
              <a:ext uri="{FF2B5EF4-FFF2-40B4-BE49-F238E27FC236}">
                <a16:creationId xmlns:a16="http://schemas.microsoft.com/office/drawing/2014/main" id="{7C5EE189-1B8E-4E29-92AC-EB4AE9BBBB30}"/>
              </a:ext>
            </a:extLst>
          </p:cNvPr>
          <p:cNvSpPr/>
          <p:nvPr/>
        </p:nvSpPr>
        <p:spPr bwMode="auto">
          <a:xfrm rot="20701237">
            <a:off x="485691" y="2997428"/>
            <a:ext cx="1431696" cy="711791"/>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4" name="ZoneTexte 23">
            <a:extLst>
              <a:ext uri="{FF2B5EF4-FFF2-40B4-BE49-F238E27FC236}">
                <a16:creationId xmlns:a16="http://schemas.microsoft.com/office/drawing/2014/main" id="{F4D865D4-918E-416B-9B98-160CBA12D276}"/>
              </a:ext>
            </a:extLst>
          </p:cNvPr>
          <p:cNvSpPr txBox="1"/>
          <p:nvPr/>
        </p:nvSpPr>
        <p:spPr bwMode="auto">
          <a:xfrm rot="20491126">
            <a:off x="576343" y="3243156"/>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Charte</a:t>
            </a:r>
          </a:p>
        </p:txBody>
      </p:sp>
    </p:spTree>
    <p:extLst>
      <p:ext uri="{BB962C8B-B14F-4D97-AF65-F5344CB8AC3E}">
        <p14:creationId xmlns:p14="http://schemas.microsoft.com/office/powerpoint/2010/main" val="1107192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878A"/>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9" name="Picture 12" descr="Présentation d'une ONG internationale engagée pour le développement durable  &quot;Humanity For The World (HFTW)&quot; - Médiaterre">
            <a:extLst>
              <a:ext uri="{FF2B5EF4-FFF2-40B4-BE49-F238E27FC236}">
                <a16:creationId xmlns:a16="http://schemas.microsoft.com/office/drawing/2014/main" id="{6A15939C-F1E1-4C67-A1BA-402ABD1840F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063" b="98594" l="3750" r="96094">
                        <a14:foregroundMark x1="64375" y1="87031" x2="64375" y2="87031"/>
                        <a14:foregroundMark x1="62656" y1="95625" x2="62656" y2="95625"/>
                        <a14:foregroundMark x1="53594" y1="94063" x2="53594" y2="94063"/>
                        <a14:foregroundMark x1="37344" y1="90313" x2="37344" y2="90313"/>
                        <a14:foregroundMark x1="23594" y1="83906" x2="23594" y2="83906"/>
                        <a14:foregroundMark x1="10938" y1="69219" x2="10938" y2="69219"/>
                        <a14:foregroundMark x1="9219" y1="53750" x2="9219" y2="53750"/>
                        <a14:foregroundMark x1="5781" y1="54219" x2="5781" y2="54219"/>
                        <a14:foregroundMark x1="10000" y1="39375" x2="11094" y2="39375"/>
                        <a14:foregroundMark x1="18125" y1="22188" x2="18125" y2="22188"/>
                        <a14:foregroundMark x1="28594" y1="11563" x2="28594" y2="11563"/>
                        <a14:foregroundMark x1="42031" y1="10469" x2="42031" y2="10469"/>
                        <a14:foregroundMark x1="43906" y1="7969" x2="43906" y2="18281"/>
                        <a14:foregroundMark x1="58750" y1="7813" x2="57969" y2="13594"/>
                        <a14:foregroundMark x1="72969" y1="10625" x2="68281" y2="18594"/>
                        <a14:foregroundMark x1="86406" y1="23594" x2="76406" y2="28281"/>
                        <a14:foregroundMark x1="76406" y1="28281" x2="74063" y2="30469"/>
                        <a14:foregroundMark x1="96094" y1="37656" x2="84531" y2="40000"/>
                        <a14:foregroundMark x1="93125" y1="53594" x2="84844" y2="53906"/>
                        <a14:foregroundMark x1="84844" y1="53906" x2="84844" y2="53906"/>
                        <a14:foregroundMark x1="91094" y1="72031" x2="81094" y2="66563"/>
                        <a14:foregroundMark x1="78281" y1="81875" x2="72813" y2="76094"/>
                        <a14:foregroundMark x1="63281" y1="82656" x2="66719" y2="90000"/>
                        <a14:foregroundMark x1="66719" y1="90000" x2="66719" y2="90000"/>
                        <a14:foregroundMark x1="34219" y1="92188" x2="35625" y2="84063"/>
                        <a14:foregroundMark x1="35625" y1="84063" x2="35938" y2="83438"/>
                        <a14:foregroundMark x1="23906" y1="10938" x2="33750" y2="23281"/>
                        <a14:foregroundMark x1="6406" y1="38125" x2="19063" y2="40781"/>
                        <a14:foregroundMark x1="3750" y1="54531" x2="17656" y2="51875"/>
                        <a14:foregroundMark x1="7813" y1="68750" x2="18594" y2="65000"/>
                        <a14:foregroundMark x1="18750" y1="81875" x2="27656" y2="77500"/>
                        <a14:foregroundMark x1="27656" y1="77500" x2="28906" y2="75469"/>
                        <a14:foregroundMark x1="49219" y1="83906" x2="50156" y2="95781"/>
                        <a14:foregroundMark x1="13125" y1="23906" x2="26406" y2="31875"/>
                        <a14:foregroundMark x1="37656" y1="5938" x2="45313" y2="4063"/>
                        <a14:foregroundMark x1="45938" y1="98594" x2="55469" y2="98125"/>
                        <a14:foregroundMark x1="81719" y1="52500" x2="94219" y2="50156"/>
                        <a14:backgroundMark x1="43281" y1="32500" x2="43750" y2="41094"/>
                        <a14:backgroundMark x1="43750" y1="41094" x2="47969" y2="48438"/>
                        <a14:backgroundMark x1="47969" y1="48438" x2="53906" y2="51719"/>
                        <a14:backgroundMark x1="44219" y1="35156" x2="52344" y2="36094"/>
                        <a14:backgroundMark x1="52344" y1="36094" x2="58281" y2="43438"/>
                        <a14:backgroundMark x1="58281" y1="43438" x2="55937" y2="51719"/>
                        <a14:backgroundMark x1="55937" y1="51719" x2="47500" y2="49531"/>
                        <a14:backgroundMark x1="47500" y1="49531" x2="42344" y2="42969"/>
                        <a14:backgroundMark x1="42344" y1="42969" x2="43594" y2="35000"/>
                        <a14:backgroundMark x1="43594" y1="35000" x2="53125" y2="35938"/>
                        <a14:backgroundMark x1="43125" y1="32344" x2="63281" y2="34375"/>
                        <a14:backgroundMark x1="63281" y1="34375" x2="62187" y2="43125"/>
                        <a14:backgroundMark x1="62187" y1="43125" x2="55469" y2="46094"/>
                        <a14:backgroundMark x1="25938" y1="56563" x2="59375" y2="55469"/>
                        <a14:backgroundMark x1="59375" y1="55469" x2="73750" y2="55937"/>
                      </a14:backgroundRemoval>
                    </a14:imgEffect>
                  </a14:imgLayer>
                </a14:imgProps>
              </a:ext>
              <a:ext uri="{28A0092B-C50C-407E-A947-70E740481C1C}">
                <a14:useLocalDpi xmlns:a14="http://schemas.microsoft.com/office/drawing/2010/main" val="0"/>
              </a:ext>
            </a:extLst>
          </a:blip>
          <a:srcRect/>
          <a:stretch>
            <a:fillRect/>
          </a:stretch>
        </p:blipFill>
        <p:spPr bwMode="auto">
          <a:xfrm>
            <a:off x="6958740" y="4783423"/>
            <a:ext cx="1884168" cy="1884168"/>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8643470" cy="648072"/>
          </a:xfrm>
        </p:spPr>
        <p:txBody>
          <a:bodyPr/>
          <a:lstStyle/>
          <a:p>
            <a:r>
              <a:rPr lang="fr-FR" sz="2800" dirty="0"/>
              <a:t>1. Gouvernance de l’organisation</a:t>
            </a:r>
          </a:p>
        </p:txBody>
      </p:sp>
      <p:pic>
        <p:nvPicPr>
          <p:cNvPr id="6" name="Picture 2" descr="Fédération Française de Voile : Actualités">
            <a:extLst>
              <a:ext uri="{FF2B5EF4-FFF2-40B4-BE49-F238E27FC236}">
                <a16:creationId xmlns:a16="http://schemas.microsoft.com/office/drawing/2014/main" id="{0875482A-8581-4D13-8DA5-8DEB632560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940" t="19760" r="9681" b="19760"/>
          <a:stretch/>
        </p:blipFill>
        <p:spPr bwMode="auto">
          <a:xfrm>
            <a:off x="5054683" y="3349709"/>
            <a:ext cx="2327365" cy="10343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8195A40B-5B91-4B65-8B68-7648AE7A779E}"/>
              </a:ext>
            </a:extLst>
          </p:cNvPr>
          <p:cNvSpPr txBox="1"/>
          <p:nvPr/>
        </p:nvSpPr>
        <p:spPr bwMode="auto">
          <a:xfrm>
            <a:off x="3642360" y="2486452"/>
            <a:ext cx="1621185"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algn="ctr" eaLnBrk="0" hangingPunct="0">
              <a:spcBef>
                <a:spcPct val="50000"/>
              </a:spcBef>
              <a:buSzTx/>
            </a:pPr>
            <a:r>
              <a:rPr lang="fr-FR" sz="1400" b="1" dirty="0">
                <a:solidFill>
                  <a:schemeClr val="bg1"/>
                </a:solidFill>
              </a:rPr>
              <a:t>Conseil </a:t>
            </a:r>
            <a:br>
              <a:rPr lang="fr-FR" sz="1400" b="1" dirty="0">
                <a:solidFill>
                  <a:schemeClr val="bg1"/>
                </a:solidFill>
              </a:rPr>
            </a:br>
            <a:r>
              <a:rPr lang="fr-FR" sz="1400" b="1" dirty="0">
                <a:solidFill>
                  <a:schemeClr val="bg1"/>
                </a:solidFill>
              </a:rPr>
              <a:t>d’administration</a:t>
            </a:r>
          </a:p>
        </p:txBody>
      </p:sp>
      <p:sp>
        <p:nvSpPr>
          <p:cNvPr id="11" name="ZoneTexte 10">
            <a:extLst>
              <a:ext uri="{FF2B5EF4-FFF2-40B4-BE49-F238E27FC236}">
                <a16:creationId xmlns:a16="http://schemas.microsoft.com/office/drawing/2014/main" id="{F8B3E52C-A129-4661-AC8D-D44DB1BC08FB}"/>
              </a:ext>
            </a:extLst>
          </p:cNvPr>
          <p:cNvSpPr txBox="1"/>
          <p:nvPr/>
        </p:nvSpPr>
        <p:spPr bwMode="auto">
          <a:xfrm>
            <a:off x="10352100" y="4926030"/>
            <a:ext cx="1175561"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spcBef>
                <a:spcPct val="50000"/>
              </a:spcBef>
              <a:buSzTx/>
            </a:pPr>
            <a:r>
              <a:rPr lang="fr-FR" sz="1400" b="1" dirty="0">
                <a:solidFill>
                  <a:schemeClr val="bg1"/>
                </a:solidFill>
              </a:rPr>
              <a:t>Syndicats</a:t>
            </a:r>
          </a:p>
        </p:txBody>
      </p:sp>
      <p:sp>
        <p:nvSpPr>
          <p:cNvPr id="12" name="ZoneTexte 11">
            <a:extLst>
              <a:ext uri="{FF2B5EF4-FFF2-40B4-BE49-F238E27FC236}">
                <a16:creationId xmlns:a16="http://schemas.microsoft.com/office/drawing/2014/main" id="{30AB01FC-06E6-4310-8FEB-A7A7CD0FD075}"/>
              </a:ext>
            </a:extLst>
          </p:cNvPr>
          <p:cNvSpPr txBox="1"/>
          <p:nvPr/>
        </p:nvSpPr>
        <p:spPr bwMode="auto">
          <a:xfrm>
            <a:off x="4601596" y="6322678"/>
            <a:ext cx="1175561"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algn="ctr" eaLnBrk="0" hangingPunct="0">
              <a:spcBef>
                <a:spcPct val="50000"/>
              </a:spcBef>
              <a:buSzTx/>
            </a:pPr>
            <a:r>
              <a:rPr lang="fr-FR" sz="1400" b="1" dirty="0">
                <a:solidFill>
                  <a:schemeClr val="bg1"/>
                </a:solidFill>
              </a:rPr>
              <a:t>Pratiquants &amp; Licenciés</a:t>
            </a:r>
          </a:p>
        </p:txBody>
      </p:sp>
      <p:sp>
        <p:nvSpPr>
          <p:cNvPr id="13" name="ZoneTexte 12">
            <a:extLst>
              <a:ext uri="{FF2B5EF4-FFF2-40B4-BE49-F238E27FC236}">
                <a16:creationId xmlns:a16="http://schemas.microsoft.com/office/drawing/2014/main" id="{AE13F6CB-F7E0-40C5-86AF-27082C7769EE}"/>
              </a:ext>
            </a:extLst>
          </p:cNvPr>
          <p:cNvSpPr txBox="1"/>
          <p:nvPr/>
        </p:nvSpPr>
        <p:spPr bwMode="auto">
          <a:xfrm>
            <a:off x="1847552" y="6309320"/>
            <a:ext cx="1541888"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spcBef>
                <a:spcPct val="50000"/>
              </a:spcBef>
              <a:buSzTx/>
            </a:pPr>
            <a:r>
              <a:rPr lang="fr-FR" sz="1400" b="1" dirty="0">
                <a:solidFill>
                  <a:schemeClr val="bg1"/>
                </a:solidFill>
              </a:rPr>
              <a:t>Collaborateurs</a:t>
            </a:r>
          </a:p>
        </p:txBody>
      </p:sp>
      <p:sp>
        <p:nvSpPr>
          <p:cNvPr id="14" name="ZoneTexte 13">
            <a:extLst>
              <a:ext uri="{FF2B5EF4-FFF2-40B4-BE49-F238E27FC236}">
                <a16:creationId xmlns:a16="http://schemas.microsoft.com/office/drawing/2014/main" id="{C5EF5E36-ECB7-49F7-9301-ACB1DDA88FF9}"/>
              </a:ext>
            </a:extLst>
          </p:cNvPr>
          <p:cNvSpPr txBox="1"/>
          <p:nvPr/>
        </p:nvSpPr>
        <p:spPr bwMode="auto">
          <a:xfrm>
            <a:off x="1874688" y="3427921"/>
            <a:ext cx="1541888"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spcBef>
                <a:spcPct val="50000"/>
              </a:spcBef>
              <a:buSzTx/>
            </a:pPr>
            <a:r>
              <a:rPr lang="fr-FR" sz="1400" b="1" dirty="0">
                <a:solidFill>
                  <a:schemeClr val="bg1"/>
                </a:solidFill>
              </a:rPr>
              <a:t>Fournisseurs</a:t>
            </a:r>
          </a:p>
        </p:txBody>
      </p:sp>
      <p:sp>
        <p:nvSpPr>
          <p:cNvPr id="15" name="ZoneTexte 14">
            <a:extLst>
              <a:ext uri="{FF2B5EF4-FFF2-40B4-BE49-F238E27FC236}">
                <a16:creationId xmlns:a16="http://schemas.microsoft.com/office/drawing/2014/main" id="{1FA327AA-C0AD-4B75-9996-81374A259305}"/>
              </a:ext>
            </a:extLst>
          </p:cNvPr>
          <p:cNvSpPr txBox="1"/>
          <p:nvPr/>
        </p:nvSpPr>
        <p:spPr bwMode="auto">
          <a:xfrm>
            <a:off x="7412528" y="1981136"/>
            <a:ext cx="1213418"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algn="ctr" eaLnBrk="0" hangingPunct="0">
              <a:spcBef>
                <a:spcPct val="50000"/>
              </a:spcBef>
              <a:buSzTx/>
            </a:pPr>
            <a:r>
              <a:rPr lang="fr-FR" sz="1400" b="1" dirty="0">
                <a:solidFill>
                  <a:schemeClr val="bg1"/>
                </a:solidFill>
              </a:rPr>
              <a:t>Pouvoirs</a:t>
            </a:r>
            <a:br>
              <a:rPr lang="fr-FR" sz="1400" b="1" dirty="0">
                <a:solidFill>
                  <a:schemeClr val="bg1"/>
                </a:solidFill>
              </a:rPr>
            </a:br>
            <a:r>
              <a:rPr lang="fr-FR" sz="1400" b="1" dirty="0">
                <a:solidFill>
                  <a:schemeClr val="bg1"/>
                </a:solidFill>
              </a:rPr>
              <a:t> Publics</a:t>
            </a:r>
          </a:p>
        </p:txBody>
      </p:sp>
      <p:pic>
        <p:nvPicPr>
          <p:cNvPr id="16" name="Picture 4" descr="Fédération mondiale de voile — Wikipédia">
            <a:extLst>
              <a:ext uri="{FF2B5EF4-FFF2-40B4-BE49-F238E27FC236}">
                <a16:creationId xmlns:a16="http://schemas.microsoft.com/office/drawing/2014/main" id="{99945D8F-D91E-44AF-A462-E1339208BD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2908" y="3048724"/>
            <a:ext cx="860957" cy="533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6" descr="IOC Media - YouTube">
            <a:extLst>
              <a:ext uri="{FF2B5EF4-FFF2-40B4-BE49-F238E27FC236}">
                <a16:creationId xmlns:a16="http://schemas.microsoft.com/office/drawing/2014/main" id="{FDD5CB47-D76D-4B95-B778-9A48ABDA4D8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101" t="28989" r="8683" b="31714"/>
          <a:stretch/>
        </p:blipFill>
        <p:spPr bwMode="auto">
          <a:xfrm>
            <a:off x="10189494" y="2860204"/>
            <a:ext cx="1175561" cy="568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8" descr="Ministère des Sports (France) — Wikipédia">
            <a:extLst>
              <a:ext uri="{FF2B5EF4-FFF2-40B4-BE49-F238E27FC236}">
                <a16:creationId xmlns:a16="http://schemas.microsoft.com/office/drawing/2014/main" id="{36D13B0D-359A-4F6B-B5B6-C1D16D286A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1149" y="1779355"/>
            <a:ext cx="1491474" cy="8762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 name="Image 19">
            <a:extLst>
              <a:ext uri="{FF2B5EF4-FFF2-40B4-BE49-F238E27FC236}">
                <a16:creationId xmlns:a16="http://schemas.microsoft.com/office/drawing/2014/main" id="{1BF735F0-A1F0-42D2-9306-111C724B1EBB}"/>
              </a:ext>
            </a:extLst>
          </p:cNvPr>
          <p:cNvPicPr>
            <a:picLocks noChangeAspect="1"/>
          </p:cNvPicPr>
          <p:nvPr/>
        </p:nvPicPr>
        <p:blipFill rotWithShape="1">
          <a:blip r:embed="rId9"/>
          <a:srcRect l="15768" r="18903"/>
          <a:stretch/>
        </p:blipFill>
        <p:spPr>
          <a:xfrm>
            <a:off x="4610243" y="5161304"/>
            <a:ext cx="1166914" cy="1190591"/>
          </a:xfrm>
          <a:prstGeom prst="roundRect">
            <a:avLst>
              <a:gd name="adj" fmla="val 8594"/>
            </a:avLst>
          </a:prstGeom>
          <a:solidFill>
            <a:srgbClr val="FFFFFF">
              <a:shade val="85000"/>
            </a:srgbClr>
          </a:solidFill>
          <a:ln>
            <a:noFill/>
          </a:ln>
          <a:effectLst/>
        </p:spPr>
      </p:pic>
      <p:pic>
        <p:nvPicPr>
          <p:cNvPr id="21" name="Picture 14" descr="http://logonews.fr/wp-content/uploads/2013/01/FFVoile-architecture-de-marque.jpg">
            <a:extLst>
              <a:ext uri="{FF2B5EF4-FFF2-40B4-BE49-F238E27FC236}">
                <a16:creationId xmlns:a16="http://schemas.microsoft.com/office/drawing/2014/main" id="{47D2F094-373E-431F-B9BC-45AC4A00E32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 t="67681" r="77476" b="24487"/>
          <a:stretch/>
        </p:blipFill>
        <p:spPr bwMode="auto">
          <a:xfrm>
            <a:off x="363200" y="3798231"/>
            <a:ext cx="1541888" cy="8235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16" descr="Pour 82% des décideurs RH, le digital améliore l'engagement des  collaborateurs">
            <a:extLst>
              <a:ext uri="{FF2B5EF4-FFF2-40B4-BE49-F238E27FC236}">
                <a16:creationId xmlns:a16="http://schemas.microsoft.com/office/drawing/2014/main" id="{EA501E80-A716-4CB4-8682-6F04C0E1D09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921" t="21896" r="25789" b="29043"/>
          <a:stretch/>
        </p:blipFill>
        <p:spPr bwMode="auto">
          <a:xfrm>
            <a:off x="1923944" y="5203966"/>
            <a:ext cx="1389104" cy="1043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18" descr="Infolegale - Réduisez les risques en achats pour vos fournisseurs">
            <a:extLst>
              <a:ext uri="{FF2B5EF4-FFF2-40B4-BE49-F238E27FC236}">
                <a16:creationId xmlns:a16="http://schemas.microsoft.com/office/drawing/2014/main" id="{B6288C20-1CD4-4BF8-BB5E-8860D7C52F1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8303" t="5210" r="27625" b="6568"/>
          <a:stretch/>
        </p:blipFill>
        <p:spPr bwMode="auto">
          <a:xfrm>
            <a:off x="1896590" y="2182637"/>
            <a:ext cx="1175561" cy="1175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20" descr="un dessin au trait continu d'un jeune conseil d'administration heureux  discutant de la participation aux bénéfices de l'entreprise lors de la  réunion. concept de formation commerciale. illustration graphique de  vecteur de conception">
            <a:extLst>
              <a:ext uri="{FF2B5EF4-FFF2-40B4-BE49-F238E27FC236}">
                <a16:creationId xmlns:a16="http://schemas.microsoft.com/office/drawing/2014/main" id="{7BFF0757-1ABE-4A6B-8E11-CD76CCB20F2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4086" b="15009"/>
          <a:stretch/>
        </p:blipFill>
        <p:spPr bwMode="auto">
          <a:xfrm>
            <a:off x="3642361" y="1866413"/>
            <a:ext cx="1496230" cy="6379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2" descr="jeune femme avec militant des droits de mégaphone 2448725 - Telecharger  Vectoriel Gratuit, Clipart Graphique, Vecteur Dessins et Pictogramme Gratuit">
            <a:extLst>
              <a:ext uri="{FF2B5EF4-FFF2-40B4-BE49-F238E27FC236}">
                <a16:creationId xmlns:a16="http://schemas.microsoft.com/office/drawing/2014/main" id="{C3EA2713-83C2-41B9-BA61-FC7D9A75224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5356" t="4851" r="26448" b="4851"/>
          <a:stretch/>
        </p:blipFill>
        <p:spPr bwMode="auto">
          <a:xfrm flipH="1">
            <a:off x="9479021" y="4240301"/>
            <a:ext cx="860957" cy="16130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Pouvoirs publics/Administrations - AOD">
            <a:extLst>
              <a:ext uri="{FF2B5EF4-FFF2-40B4-BE49-F238E27FC236}">
                <a16:creationId xmlns:a16="http://schemas.microsoft.com/office/drawing/2014/main" id="{BF1A3112-D065-405A-98F4-D7B3DEF48F1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65851" y="1679436"/>
            <a:ext cx="1213418" cy="121341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bwMode="auto">
          <a:xfrm>
            <a:off x="363200" y="4581572"/>
            <a:ext cx="1621185"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spcBef>
                <a:spcPts val="0"/>
              </a:spcBef>
              <a:buSzTx/>
            </a:pPr>
            <a:r>
              <a:rPr lang="fr-FR" sz="1400" b="1" dirty="0">
                <a:solidFill>
                  <a:schemeClr val="bg1"/>
                </a:solidFill>
              </a:rPr>
              <a:t>Ligues et </a:t>
            </a:r>
            <a:r>
              <a:rPr lang="fr-FR" sz="1800" b="1" dirty="0" err="1">
                <a:solidFill>
                  <a:schemeClr val="bg1"/>
                </a:solidFill>
              </a:rPr>
              <a:t>CDVs</a:t>
            </a:r>
            <a:endParaRPr lang="fr-FR" sz="1400" b="1" dirty="0">
              <a:solidFill>
                <a:schemeClr val="bg1"/>
              </a:solidFill>
            </a:endParaRPr>
          </a:p>
        </p:txBody>
      </p:sp>
      <p:sp>
        <p:nvSpPr>
          <p:cNvPr id="27" name="ZoneTexte 26">
            <a:extLst>
              <a:ext uri="{FF2B5EF4-FFF2-40B4-BE49-F238E27FC236}">
                <a16:creationId xmlns:a16="http://schemas.microsoft.com/office/drawing/2014/main" id="{0BAE13A1-9CA4-446B-9D2F-2491F5961901}"/>
              </a:ext>
            </a:extLst>
          </p:cNvPr>
          <p:cNvSpPr txBox="1"/>
          <p:nvPr/>
        </p:nvSpPr>
        <p:spPr bwMode="auto">
          <a:xfrm>
            <a:off x="7392145" y="5571618"/>
            <a:ext cx="1024795"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algn="ctr" eaLnBrk="0" hangingPunct="0">
              <a:spcBef>
                <a:spcPct val="50000"/>
              </a:spcBef>
              <a:buSzTx/>
            </a:pPr>
            <a:r>
              <a:rPr lang="fr-FR" sz="1400" b="1" dirty="0">
                <a:solidFill>
                  <a:schemeClr val="bg1"/>
                </a:solidFill>
              </a:rPr>
              <a:t> ONG</a:t>
            </a:r>
          </a:p>
        </p:txBody>
      </p:sp>
      <p:sp>
        <p:nvSpPr>
          <p:cNvPr id="28" name="ZoneTexte 27">
            <a:extLst>
              <a:ext uri="{FF2B5EF4-FFF2-40B4-BE49-F238E27FC236}">
                <a16:creationId xmlns:a16="http://schemas.microsoft.com/office/drawing/2014/main" id="{186C9489-356D-42CD-AF4D-A823E74FE2F4}"/>
              </a:ext>
            </a:extLst>
          </p:cNvPr>
          <p:cNvSpPr txBox="1"/>
          <p:nvPr/>
        </p:nvSpPr>
        <p:spPr bwMode="auto">
          <a:xfrm>
            <a:off x="9170174" y="3464660"/>
            <a:ext cx="2194881"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algn="ctr" eaLnBrk="0" hangingPunct="0">
              <a:spcBef>
                <a:spcPct val="50000"/>
              </a:spcBef>
              <a:buSzTx/>
            </a:pPr>
            <a:r>
              <a:rPr lang="fr-FR" sz="1400" b="1" dirty="0">
                <a:solidFill>
                  <a:schemeClr val="bg1"/>
                </a:solidFill>
              </a:rPr>
              <a:t>Institutions internationales</a:t>
            </a:r>
          </a:p>
        </p:txBody>
      </p:sp>
      <p:sp>
        <p:nvSpPr>
          <p:cNvPr id="2" name="Rectangle 1">
            <a:extLst>
              <a:ext uri="{FF2B5EF4-FFF2-40B4-BE49-F238E27FC236}">
                <a16:creationId xmlns:a16="http://schemas.microsoft.com/office/drawing/2014/main" id="{4F3CBDE1-990F-4AC5-B065-CB939A15A142}"/>
              </a:ext>
            </a:extLst>
          </p:cNvPr>
          <p:cNvSpPr/>
          <p:nvPr/>
        </p:nvSpPr>
        <p:spPr>
          <a:xfrm>
            <a:off x="156771" y="1196752"/>
            <a:ext cx="6271269" cy="461665"/>
          </a:xfrm>
          <a:prstGeom prst="rect">
            <a:avLst/>
          </a:prstGeom>
        </p:spPr>
        <p:txBody>
          <a:bodyPr wrap="none">
            <a:spAutoFit/>
          </a:bodyPr>
          <a:lstStyle/>
          <a:p>
            <a:r>
              <a:rPr lang="fr-FR" b="1" dirty="0">
                <a:solidFill>
                  <a:schemeClr val="bg1"/>
                </a:solidFill>
              </a:rPr>
              <a:t>ACTION 1 Identifier les parties prenantes</a:t>
            </a:r>
          </a:p>
        </p:txBody>
      </p:sp>
    </p:spTree>
    <p:extLst>
      <p:ext uri="{BB962C8B-B14F-4D97-AF65-F5344CB8AC3E}">
        <p14:creationId xmlns:p14="http://schemas.microsoft.com/office/powerpoint/2010/main" val="277393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0C2D0"/>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30C41AC-16A8-8349-A741-6DB07FF34C61}"/>
              </a:ext>
            </a:extLst>
          </p:cNvPr>
          <p:cNvSpPr>
            <a:spLocks noGrp="1"/>
          </p:cNvSpPr>
          <p:nvPr>
            <p:ph type="title"/>
          </p:nvPr>
        </p:nvSpPr>
        <p:spPr>
          <a:xfrm>
            <a:off x="526704" y="548680"/>
            <a:ext cx="11665296" cy="648072"/>
          </a:xfrm>
        </p:spPr>
        <p:txBody>
          <a:bodyPr/>
          <a:lstStyle/>
          <a:p>
            <a:r>
              <a:rPr lang="fr-FR" sz="2800" dirty="0"/>
              <a:t>1. Gouvernance de l’organisation </a:t>
            </a:r>
          </a:p>
        </p:txBody>
      </p:sp>
      <p:sp>
        <p:nvSpPr>
          <p:cNvPr id="29" name="Espace réservé du contenu 2">
            <a:extLst>
              <a:ext uri="{FF2B5EF4-FFF2-40B4-BE49-F238E27FC236}">
                <a16:creationId xmlns:a16="http://schemas.microsoft.com/office/drawing/2014/main" id="{9B997C2F-5270-4879-A811-8898F03E4937}"/>
              </a:ext>
            </a:extLst>
          </p:cNvPr>
          <p:cNvSpPr txBox="1">
            <a:spLocks/>
          </p:cNvSpPr>
          <p:nvPr/>
        </p:nvSpPr>
        <p:spPr>
          <a:xfrm>
            <a:off x="623392" y="1556792"/>
            <a:ext cx="11089232" cy="4509120"/>
          </a:xfrm>
          <a:prstGeom prst="rect">
            <a:avLst/>
          </a:prstGeom>
        </p:spPr>
        <p:txBody>
          <a:bodyPr vert="horz" lIns="91440" tIns="45720" rIns="91440" bIns="45720" rtlCol="0" anchor="ctr"/>
          <a:lstStyle>
            <a:defPPr>
              <a:defRPr lang="fr-FR"/>
            </a:defPPr>
            <a:lvl1pPr algn="l" rtl="0" fontAlgn="base">
              <a:spcBef>
                <a:spcPct val="20000"/>
              </a:spcBef>
              <a:spcAft>
                <a:spcPct val="0"/>
              </a:spcAft>
              <a:buSzPct val="80000"/>
              <a:defRPr sz="1200" kern="1200">
                <a:solidFill>
                  <a:schemeClr val="tx1">
                    <a:tint val="75000"/>
                  </a:schemeClr>
                </a:solidFill>
                <a:latin typeface="Arial" pitchFamily="34" charset="0"/>
                <a:ea typeface="ＭＳ Ｐゴシック" pitchFamily="34" charset="-128"/>
                <a:cs typeface="+mn-cs"/>
              </a:defRPr>
            </a:lvl1pPr>
            <a:lvl2pPr marL="4572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2pPr>
            <a:lvl3pPr marL="9144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3pPr>
            <a:lvl4pPr marL="13716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4pPr>
            <a:lvl5pPr marL="18288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r>
              <a:rPr lang="fr-FR" sz="2000" dirty="0">
                <a:solidFill>
                  <a:schemeClr val="tx2"/>
                </a:solidFill>
              </a:rPr>
              <a:t>La FFVoile est accompagnée par le cabinet IPAMA pour structurer sa démarche.</a:t>
            </a:r>
          </a:p>
          <a:p>
            <a:r>
              <a:rPr lang="fr-FR" sz="2000" dirty="0">
                <a:solidFill>
                  <a:schemeClr val="tx2"/>
                </a:solidFill>
              </a:rPr>
              <a:t>Le plan d’action sera disponible début 2024</a:t>
            </a:r>
          </a:p>
          <a:p>
            <a:endParaRPr lang="fr-FR" sz="1400" dirty="0">
              <a:solidFill>
                <a:schemeClr val="tx2"/>
              </a:solidFill>
            </a:endParaRPr>
          </a:p>
          <a:p>
            <a:endParaRPr lang="fr-FR" sz="1400" dirty="0">
              <a:solidFill>
                <a:schemeClr val="tx2"/>
              </a:solidFill>
            </a:endParaRPr>
          </a:p>
          <a:p>
            <a:r>
              <a:rPr lang="fr-FR" sz="2000" u="sng" dirty="0">
                <a:solidFill>
                  <a:schemeClr val="tx2"/>
                </a:solidFill>
              </a:rPr>
              <a:t>Objectif :</a:t>
            </a:r>
          </a:p>
          <a:p>
            <a:r>
              <a:rPr lang="fr-FR" sz="2000" dirty="0">
                <a:solidFill>
                  <a:schemeClr val="tx2"/>
                </a:solidFill>
              </a:rPr>
              <a:t>Structurer la démarche RSE de la FFVoile afin de mobiliser les parties prenantes autour des enjeux RSE tout en prenant en compte leurs attentes. </a:t>
            </a:r>
          </a:p>
          <a:p>
            <a:r>
              <a:rPr lang="fr-FR" sz="2000" dirty="0">
                <a:solidFill>
                  <a:schemeClr val="tx2"/>
                </a:solidFill>
              </a:rPr>
              <a:t>Pouvoir élaborer un plan d’actions avec des objectifs mesurables.</a:t>
            </a:r>
          </a:p>
          <a:p>
            <a:r>
              <a:rPr lang="fr-FR" sz="2000" dirty="0">
                <a:solidFill>
                  <a:schemeClr val="tx2"/>
                </a:solidFill>
              </a:rPr>
              <a:t>C’est une aide pour atteindre l’objectif de se mettre en conformité avec la norme iso 26000</a:t>
            </a:r>
          </a:p>
          <a:p>
            <a:endParaRPr lang="fr-FR" sz="1400" dirty="0">
              <a:solidFill>
                <a:schemeClr val="tx2"/>
              </a:solidFill>
            </a:endParaRPr>
          </a:p>
          <a:p>
            <a:endParaRPr lang="fr-FR" sz="1400" dirty="0">
              <a:solidFill>
                <a:schemeClr val="tx2"/>
              </a:solidFill>
            </a:endParaRPr>
          </a:p>
        </p:txBody>
      </p:sp>
      <p:sp>
        <p:nvSpPr>
          <p:cNvPr id="30" name="ZoneTexte 29">
            <a:extLst>
              <a:ext uri="{FF2B5EF4-FFF2-40B4-BE49-F238E27FC236}">
                <a16:creationId xmlns:a16="http://schemas.microsoft.com/office/drawing/2014/main" id="{8B09988C-A73A-41B6-8544-C637F83D4B86}"/>
              </a:ext>
            </a:extLst>
          </p:cNvPr>
          <p:cNvSpPr txBox="1"/>
          <p:nvPr/>
        </p:nvSpPr>
        <p:spPr bwMode="auto">
          <a:xfrm rot="844137">
            <a:off x="9453921" y="305770"/>
            <a:ext cx="251794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tx2"/>
                </a:solidFill>
              </a:rPr>
              <a:t>Projet siège FFVoile</a:t>
            </a:r>
            <a:endParaRPr lang="fr-FR" sz="2000" dirty="0">
              <a:solidFill>
                <a:schemeClr val="tx2"/>
              </a:solidFill>
            </a:endParaRPr>
          </a:p>
        </p:txBody>
      </p:sp>
      <p:sp>
        <p:nvSpPr>
          <p:cNvPr id="2" name="Rectangle 1">
            <a:extLst>
              <a:ext uri="{FF2B5EF4-FFF2-40B4-BE49-F238E27FC236}">
                <a16:creationId xmlns:a16="http://schemas.microsoft.com/office/drawing/2014/main" id="{BCE2C446-AE40-46B4-BD89-8489D3B39FB2}"/>
              </a:ext>
            </a:extLst>
          </p:cNvPr>
          <p:cNvSpPr/>
          <p:nvPr/>
        </p:nvSpPr>
        <p:spPr>
          <a:xfrm>
            <a:off x="119336" y="1325959"/>
            <a:ext cx="1620957" cy="461665"/>
          </a:xfrm>
          <a:prstGeom prst="rect">
            <a:avLst/>
          </a:prstGeom>
        </p:spPr>
        <p:txBody>
          <a:bodyPr wrap="none">
            <a:spAutoFit/>
          </a:bodyPr>
          <a:lstStyle/>
          <a:p>
            <a:r>
              <a:rPr lang="fr-FR" b="1" dirty="0">
                <a:solidFill>
                  <a:schemeClr val="tx2"/>
                </a:solidFill>
              </a:rPr>
              <a:t>ACTION 2</a:t>
            </a:r>
          </a:p>
        </p:txBody>
      </p:sp>
      <p:sp>
        <p:nvSpPr>
          <p:cNvPr id="3" name="Rectangle 2">
            <a:extLst>
              <a:ext uri="{FF2B5EF4-FFF2-40B4-BE49-F238E27FC236}">
                <a16:creationId xmlns:a16="http://schemas.microsoft.com/office/drawing/2014/main" id="{6CD2EA9A-FFAB-4A38-A179-49A8DFFCF0D7}"/>
              </a:ext>
            </a:extLst>
          </p:cNvPr>
          <p:cNvSpPr/>
          <p:nvPr/>
        </p:nvSpPr>
        <p:spPr>
          <a:xfrm>
            <a:off x="1847528" y="1325959"/>
            <a:ext cx="9577064" cy="830997"/>
          </a:xfrm>
          <a:prstGeom prst="rect">
            <a:avLst/>
          </a:prstGeom>
        </p:spPr>
        <p:txBody>
          <a:bodyPr wrap="square">
            <a:spAutoFit/>
          </a:bodyPr>
          <a:lstStyle/>
          <a:p>
            <a:r>
              <a:rPr lang="fr-FR" b="1" dirty="0">
                <a:solidFill>
                  <a:schemeClr val="tx2"/>
                </a:solidFill>
              </a:rPr>
              <a:t>Structurer la démarche RSE de la FFVoile grâce à l’accompagnement de l’AFDAS (appui- conseil RSE)</a:t>
            </a:r>
          </a:p>
        </p:txBody>
      </p:sp>
      <p:sp>
        <p:nvSpPr>
          <p:cNvPr id="7" name="ZoneTexte 6">
            <a:extLst>
              <a:ext uri="{FF2B5EF4-FFF2-40B4-BE49-F238E27FC236}">
                <a16:creationId xmlns:a16="http://schemas.microsoft.com/office/drawing/2014/main" id="{DEC941A5-7563-4347-B961-861DD62E4512}"/>
              </a:ext>
            </a:extLst>
          </p:cNvPr>
          <p:cNvSpPr txBox="1"/>
          <p:nvPr/>
        </p:nvSpPr>
        <p:spPr bwMode="auto">
          <a:xfrm>
            <a:off x="6968480" y="5381600"/>
            <a:ext cx="3744415"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tx2"/>
                </a:solidFill>
              </a:rPr>
              <a:t>Services « pilotes » :</a:t>
            </a:r>
          </a:p>
          <a:p>
            <a:pPr marL="342900" indent="-342900">
              <a:buFontTx/>
              <a:buChar char="-"/>
            </a:pPr>
            <a:r>
              <a:rPr lang="fr-FR" sz="2000" dirty="0">
                <a:solidFill>
                  <a:schemeClr val="tx2"/>
                </a:solidFill>
              </a:rPr>
              <a:t>Le service RSO</a:t>
            </a:r>
          </a:p>
        </p:txBody>
      </p:sp>
    </p:spTree>
    <p:extLst>
      <p:ext uri="{BB962C8B-B14F-4D97-AF65-F5344CB8AC3E}">
        <p14:creationId xmlns:p14="http://schemas.microsoft.com/office/powerpoint/2010/main" val="3274782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30C41AC-16A8-8349-A741-6DB07FF34C61}"/>
              </a:ext>
            </a:extLst>
          </p:cNvPr>
          <p:cNvSpPr>
            <a:spLocks noGrp="1"/>
          </p:cNvSpPr>
          <p:nvPr>
            <p:ph type="title"/>
          </p:nvPr>
        </p:nvSpPr>
        <p:spPr/>
        <p:txBody>
          <a:bodyPr/>
          <a:lstStyle/>
          <a:p>
            <a:r>
              <a:rPr lang="fr-FR" sz="2800" dirty="0"/>
              <a:t>2. L’épanouissement social et professionnel</a:t>
            </a:r>
          </a:p>
        </p:txBody>
      </p:sp>
      <p:sp>
        <p:nvSpPr>
          <p:cNvPr id="8" name="Espace réservé du contenu 7">
            <a:extLst>
              <a:ext uri="{FF2B5EF4-FFF2-40B4-BE49-F238E27FC236}">
                <a16:creationId xmlns:a16="http://schemas.microsoft.com/office/drawing/2014/main" id="{CA4A498A-6949-3947-B546-74CBD96EB971}"/>
              </a:ext>
            </a:extLst>
          </p:cNvPr>
          <p:cNvSpPr>
            <a:spLocks noGrp="1"/>
          </p:cNvSpPr>
          <p:nvPr>
            <p:ph sz="quarter" idx="13"/>
          </p:nvPr>
        </p:nvSpPr>
        <p:spPr>
          <a:xfrm>
            <a:off x="426468" y="1611087"/>
            <a:ext cx="11449272" cy="720080"/>
          </a:xfrm>
        </p:spPr>
        <p:txBody>
          <a:bodyPr/>
          <a:lstStyle/>
          <a:p>
            <a:pPr marL="0" indent="0">
              <a:buNone/>
            </a:pPr>
            <a:r>
              <a:rPr lang="fr-FR" dirty="0">
                <a:solidFill>
                  <a:schemeClr val="tx2"/>
                </a:solidFill>
              </a:rPr>
              <a:t>Promouvoir l’épanouissement social et professionnel ainsi que l’engagement de celles et ceux qui contribuent au bon fonctionnement de l’organisation</a:t>
            </a:r>
          </a:p>
        </p:txBody>
      </p:sp>
      <p:pic>
        <p:nvPicPr>
          <p:cNvPr id="11" name="Image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19745" y="2891959"/>
            <a:ext cx="803556" cy="860442"/>
          </a:xfrm>
          <a:prstGeom prst="rect">
            <a:avLst/>
          </a:prstGeom>
          <a:noFill/>
          <a:ln>
            <a:noFill/>
          </a:ln>
        </p:spPr>
      </p:pic>
      <p:pic>
        <p:nvPicPr>
          <p:cNvPr id="13" name="Imag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1301" y="3823977"/>
            <a:ext cx="799454" cy="765348"/>
          </a:xfrm>
          <a:prstGeom prst="rect">
            <a:avLst/>
          </a:prstGeom>
          <a:noFill/>
          <a:ln>
            <a:noFill/>
          </a:ln>
        </p:spPr>
      </p:pic>
      <p:sp>
        <p:nvSpPr>
          <p:cNvPr id="16" name="Rectangle : coins arrondis 15">
            <a:extLst>
              <a:ext uri="{FF2B5EF4-FFF2-40B4-BE49-F238E27FC236}">
                <a16:creationId xmlns:a16="http://schemas.microsoft.com/office/drawing/2014/main" id="{86806D96-CCC8-4BCE-9167-992DC38A2035}"/>
              </a:ext>
            </a:extLst>
          </p:cNvPr>
          <p:cNvSpPr/>
          <p:nvPr/>
        </p:nvSpPr>
        <p:spPr bwMode="auto">
          <a:xfrm>
            <a:off x="8976320" y="2649113"/>
            <a:ext cx="3022494" cy="3197571"/>
          </a:xfrm>
          <a:prstGeom prst="roundRect">
            <a:avLst/>
          </a:prstGeom>
          <a:noFill/>
          <a:ln w="9525" cap="flat" cmpd="sng" algn="ctr">
            <a:solidFill>
              <a:schemeClr val="tx1"/>
            </a:solidFill>
            <a:prstDash val="solid"/>
            <a:round/>
            <a:headEnd type="none" w="med" len="med"/>
            <a:tailEnd type="none" w="med" len="med"/>
          </a:ln>
          <a:effectLst>
            <a:outerShdw blurRad="63500" dist="38099" dir="2700000" algn="ctr" rotWithShape="0">
              <a:srgbClr val="000000">
                <a:alpha val="74998"/>
              </a:srgb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Ellipse 16">
            <a:extLst>
              <a:ext uri="{FF2B5EF4-FFF2-40B4-BE49-F238E27FC236}">
                <a16:creationId xmlns:a16="http://schemas.microsoft.com/office/drawing/2014/main" id="{4F052F26-399A-4752-952A-DE4BBEA471E8}"/>
              </a:ext>
            </a:extLst>
          </p:cNvPr>
          <p:cNvSpPr/>
          <p:nvPr/>
        </p:nvSpPr>
        <p:spPr bwMode="auto">
          <a:xfrm rot="1328966">
            <a:off x="10447569" y="2728562"/>
            <a:ext cx="1431696" cy="914400"/>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ZoneTexte 17">
            <a:extLst>
              <a:ext uri="{FF2B5EF4-FFF2-40B4-BE49-F238E27FC236}">
                <a16:creationId xmlns:a16="http://schemas.microsoft.com/office/drawing/2014/main" id="{9D7701FF-BAB4-4F44-AE83-FD369B8DDD4A}"/>
              </a:ext>
            </a:extLst>
          </p:cNvPr>
          <p:cNvSpPr txBox="1"/>
          <p:nvPr/>
        </p:nvSpPr>
        <p:spPr bwMode="auto">
          <a:xfrm rot="1118855">
            <a:off x="10666400" y="3222748"/>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ODD</a:t>
            </a:r>
          </a:p>
        </p:txBody>
      </p:sp>
      <p:sp>
        <p:nvSpPr>
          <p:cNvPr id="19" name="Espace réservé du contenu 7">
            <a:extLst>
              <a:ext uri="{FF2B5EF4-FFF2-40B4-BE49-F238E27FC236}">
                <a16:creationId xmlns:a16="http://schemas.microsoft.com/office/drawing/2014/main" id="{59033061-25FF-4314-9FE5-D2C438006577}"/>
              </a:ext>
            </a:extLst>
          </p:cNvPr>
          <p:cNvSpPr txBox="1">
            <a:spLocks/>
          </p:cNvSpPr>
          <p:nvPr/>
        </p:nvSpPr>
        <p:spPr>
          <a:xfrm>
            <a:off x="426468" y="1192138"/>
            <a:ext cx="11449272" cy="720080"/>
          </a:xfrm>
          <a:prstGeom prst="rect">
            <a:avLst/>
          </a:prstGeom>
        </p:spPr>
        <p:txBody>
          <a:bodyPr/>
          <a:lstStyle>
            <a:lvl1pPr marL="419100" indent="-419100" algn="l" rtl="0" eaLnBrk="1" fontAlgn="base" hangingPunct="1">
              <a:spcBef>
                <a:spcPct val="20000"/>
              </a:spcBef>
              <a:spcAft>
                <a:spcPct val="0"/>
              </a:spcAft>
              <a:buSzPct val="80000"/>
              <a:buFont typeface="Arial" pitchFamily="34" charset="0"/>
              <a:buAutoNum type="arabicParenR"/>
              <a:defRPr sz="2200">
                <a:solidFill>
                  <a:schemeClr val="tx1"/>
                </a:solidFill>
                <a:latin typeface="+mn-lt"/>
                <a:ea typeface="+mn-ea"/>
                <a:cs typeface="ＭＳ Ｐゴシック" charset="0"/>
              </a:defRPr>
            </a:lvl1pPr>
            <a:lvl2pPr marL="838200" indent="-381000" algn="l" rtl="0" eaLnBrk="1" fontAlgn="base" hangingPunct="1">
              <a:spcBef>
                <a:spcPct val="20000"/>
              </a:spcBef>
              <a:spcAft>
                <a:spcPct val="0"/>
              </a:spcAft>
              <a:buFont typeface="Arial" pitchFamily="34" charset="0"/>
              <a:buAutoNum type="arabicPeriod"/>
              <a:defRPr sz="2000">
                <a:solidFill>
                  <a:schemeClr val="tx1"/>
                </a:solidFill>
                <a:latin typeface="+mn-lt"/>
                <a:ea typeface="+mn-ea"/>
              </a:defRPr>
            </a:lvl2pPr>
            <a:lvl3pPr marL="1371600" indent="-457200" algn="l" rtl="0" eaLnBrk="1" fontAlgn="base" hangingPunct="1">
              <a:spcBef>
                <a:spcPct val="20000"/>
              </a:spcBef>
              <a:spcAft>
                <a:spcPct val="0"/>
              </a:spcAft>
              <a:buChar char="•"/>
              <a:defRPr sz="2400">
                <a:solidFill>
                  <a:schemeClr val="tx1"/>
                </a:solidFill>
                <a:latin typeface="+mn-lt"/>
                <a:ea typeface="+mn-ea"/>
              </a:defRPr>
            </a:lvl3pPr>
            <a:lvl4pPr marL="1752600" indent="-381000" algn="l" rtl="0" eaLnBrk="1" fontAlgn="base" hangingPunct="1">
              <a:spcBef>
                <a:spcPct val="20000"/>
              </a:spcBef>
              <a:spcAft>
                <a:spcPct val="0"/>
              </a:spcAft>
              <a:buChar char="–"/>
              <a:defRPr sz="2000">
                <a:solidFill>
                  <a:schemeClr val="tx1"/>
                </a:solidFill>
                <a:latin typeface="+mn-lt"/>
                <a:ea typeface="+mn-ea"/>
              </a:defRPr>
            </a:lvl4pPr>
            <a:lvl5pPr marL="2209800" indent="-381000" algn="l" rtl="0" eaLnBrk="1" fontAlgn="base" hangingPunct="1">
              <a:spcBef>
                <a:spcPct val="20000"/>
              </a:spcBef>
              <a:spcAft>
                <a:spcPct val="0"/>
              </a:spcAft>
              <a:buChar char="»"/>
              <a:defRPr sz="2000">
                <a:solidFill>
                  <a:schemeClr val="tx1"/>
                </a:solidFill>
                <a:latin typeface="+mn-lt"/>
                <a:ea typeface="+mn-ea"/>
              </a:defRPr>
            </a:lvl5pPr>
            <a:lvl6pPr marL="2667000" indent="-381000" algn="l" rtl="0" eaLnBrk="1" fontAlgn="base" hangingPunct="1">
              <a:spcBef>
                <a:spcPct val="20000"/>
              </a:spcBef>
              <a:spcAft>
                <a:spcPct val="0"/>
              </a:spcAft>
              <a:buChar char="»"/>
              <a:defRPr sz="2000">
                <a:solidFill>
                  <a:schemeClr val="tx1"/>
                </a:solidFill>
                <a:latin typeface="+mn-lt"/>
                <a:ea typeface="+mn-ea"/>
              </a:defRPr>
            </a:lvl6pPr>
            <a:lvl7pPr marL="3124200" indent="-381000" algn="l" rtl="0" eaLnBrk="1" fontAlgn="base" hangingPunct="1">
              <a:spcBef>
                <a:spcPct val="20000"/>
              </a:spcBef>
              <a:spcAft>
                <a:spcPct val="0"/>
              </a:spcAft>
              <a:buChar char="»"/>
              <a:defRPr sz="2000">
                <a:solidFill>
                  <a:schemeClr val="tx1"/>
                </a:solidFill>
                <a:latin typeface="+mn-lt"/>
                <a:ea typeface="+mn-ea"/>
              </a:defRPr>
            </a:lvl7pPr>
            <a:lvl8pPr marL="3581400" indent="-381000" algn="l" rtl="0" eaLnBrk="1" fontAlgn="base" hangingPunct="1">
              <a:spcBef>
                <a:spcPct val="20000"/>
              </a:spcBef>
              <a:spcAft>
                <a:spcPct val="0"/>
              </a:spcAft>
              <a:buChar char="»"/>
              <a:defRPr sz="2000">
                <a:solidFill>
                  <a:schemeClr val="tx1"/>
                </a:solidFill>
                <a:latin typeface="+mn-lt"/>
                <a:ea typeface="+mn-ea"/>
              </a:defRPr>
            </a:lvl8pPr>
            <a:lvl9pPr marL="4038600" indent="-3810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fr-FR" kern="0" dirty="0">
                <a:solidFill>
                  <a:schemeClr val="tx2"/>
                </a:solidFill>
              </a:rPr>
              <a:t>La RSO comme nouveau cadre des relations sociales</a:t>
            </a:r>
          </a:p>
        </p:txBody>
      </p:sp>
      <p:pic>
        <p:nvPicPr>
          <p:cNvPr id="24" name="Image 23">
            <a:extLst>
              <a:ext uri="{FF2B5EF4-FFF2-40B4-BE49-F238E27FC236}">
                <a16:creationId xmlns:a16="http://schemas.microsoft.com/office/drawing/2014/main" id="{269A16FB-F423-499D-BE7F-D07F0F79DAE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3626" y="3879114"/>
            <a:ext cx="777816" cy="720080"/>
          </a:xfrm>
          <a:prstGeom prst="rect">
            <a:avLst/>
          </a:prstGeom>
          <a:noFill/>
          <a:ln>
            <a:noFill/>
          </a:ln>
        </p:spPr>
      </p:pic>
      <p:pic>
        <p:nvPicPr>
          <p:cNvPr id="25" name="Image 24">
            <a:extLst>
              <a:ext uri="{FF2B5EF4-FFF2-40B4-BE49-F238E27FC236}">
                <a16:creationId xmlns:a16="http://schemas.microsoft.com/office/drawing/2014/main" id="{64E0F2D0-45C2-4B2A-9EE4-A62F9CB59F7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82130" y="4803263"/>
            <a:ext cx="825775" cy="894210"/>
          </a:xfrm>
          <a:prstGeom prst="rect">
            <a:avLst/>
          </a:prstGeom>
          <a:noFill/>
          <a:ln>
            <a:noFill/>
          </a:ln>
        </p:spPr>
      </p:pic>
      <p:pic>
        <p:nvPicPr>
          <p:cNvPr id="26" name="Image 25">
            <a:extLst>
              <a:ext uri="{FF2B5EF4-FFF2-40B4-BE49-F238E27FC236}">
                <a16:creationId xmlns:a16="http://schemas.microsoft.com/office/drawing/2014/main" id="{85987E6C-70A5-49D1-BF18-76A1F32DB35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70057" y="4800210"/>
            <a:ext cx="799454" cy="827329"/>
          </a:xfrm>
          <a:prstGeom prst="rect">
            <a:avLst/>
          </a:prstGeom>
          <a:noFill/>
          <a:ln>
            <a:noFill/>
          </a:ln>
        </p:spPr>
      </p:pic>
      <p:pic>
        <p:nvPicPr>
          <p:cNvPr id="21" name="Image 20">
            <a:extLst>
              <a:ext uri="{FF2B5EF4-FFF2-40B4-BE49-F238E27FC236}">
                <a16:creationId xmlns:a16="http://schemas.microsoft.com/office/drawing/2014/main" id="{0435A869-5905-4C38-AF6C-4DB056D87E99}"/>
              </a:ext>
            </a:extLst>
          </p:cNvPr>
          <p:cNvPicPr>
            <a:picLocks noChangeAspect="1"/>
          </p:cNvPicPr>
          <p:nvPr/>
        </p:nvPicPr>
        <p:blipFill>
          <a:blip r:embed="rId7"/>
          <a:stretch>
            <a:fillRect/>
          </a:stretch>
        </p:blipFill>
        <p:spPr>
          <a:xfrm>
            <a:off x="769360" y="3755303"/>
            <a:ext cx="1257300" cy="1152525"/>
          </a:xfrm>
          <a:prstGeom prst="rect">
            <a:avLst/>
          </a:prstGeom>
        </p:spPr>
      </p:pic>
      <p:sp>
        <p:nvSpPr>
          <p:cNvPr id="23" name="Rectangle : coins arrondis 22">
            <a:extLst>
              <a:ext uri="{FF2B5EF4-FFF2-40B4-BE49-F238E27FC236}">
                <a16:creationId xmlns:a16="http://schemas.microsoft.com/office/drawing/2014/main" id="{25B7D45D-A8D0-4E9F-AA43-3C93231716FB}"/>
              </a:ext>
            </a:extLst>
          </p:cNvPr>
          <p:cNvSpPr/>
          <p:nvPr/>
        </p:nvSpPr>
        <p:spPr bwMode="auto">
          <a:xfrm>
            <a:off x="641245" y="3532949"/>
            <a:ext cx="7642343" cy="1571975"/>
          </a:xfrm>
          <a:prstGeom prst="roundRect">
            <a:avLst/>
          </a:prstGeom>
          <a:noFill/>
          <a:ln w="9525" cap="flat" cmpd="sng" algn="ctr">
            <a:solidFill>
              <a:schemeClr val="tx1"/>
            </a:solidFill>
            <a:prstDash val="solid"/>
            <a:round/>
            <a:headEnd type="none" w="med" len="med"/>
            <a:tailEnd type="none" w="med" len="med"/>
          </a:ln>
          <a:effectLst>
            <a:outerShdw blurRad="63500" dist="38099" dir="2700000" algn="ctr" rotWithShape="0">
              <a:srgbClr val="000000">
                <a:alpha val="74998"/>
              </a:srgb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7" name="Rectangle 26">
            <a:extLst>
              <a:ext uri="{FF2B5EF4-FFF2-40B4-BE49-F238E27FC236}">
                <a16:creationId xmlns:a16="http://schemas.microsoft.com/office/drawing/2014/main" id="{707A29F8-9C16-42C5-8801-7000B1735CA4}"/>
              </a:ext>
            </a:extLst>
          </p:cNvPr>
          <p:cNvSpPr/>
          <p:nvPr/>
        </p:nvSpPr>
        <p:spPr>
          <a:xfrm>
            <a:off x="2248298" y="3899526"/>
            <a:ext cx="5765072" cy="769441"/>
          </a:xfrm>
          <a:prstGeom prst="rect">
            <a:avLst/>
          </a:prstGeom>
        </p:spPr>
        <p:txBody>
          <a:bodyPr wrap="square">
            <a:spAutoFit/>
          </a:bodyPr>
          <a:lstStyle/>
          <a:p>
            <a:pPr marL="342900" indent="-342900" eaLnBrk="0" hangingPunct="0">
              <a:spcBef>
                <a:spcPts val="0"/>
              </a:spcBef>
              <a:buSzTx/>
              <a:buFont typeface="Wingdings" panose="05000000000000000000" pitchFamily="2" charset="2"/>
              <a:buChar char="§"/>
            </a:pPr>
            <a:r>
              <a:rPr lang="fr-FR" sz="2200" b="1" dirty="0">
                <a:solidFill>
                  <a:srgbClr val="C00000"/>
                </a:solidFill>
              </a:rPr>
              <a:t>9 / Promotion de l’emploi et de la qualité de vie au travail</a:t>
            </a:r>
          </a:p>
        </p:txBody>
      </p:sp>
      <p:sp>
        <p:nvSpPr>
          <p:cNvPr id="28" name="Ellipse 27">
            <a:extLst>
              <a:ext uri="{FF2B5EF4-FFF2-40B4-BE49-F238E27FC236}">
                <a16:creationId xmlns:a16="http://schemas.microsoft.com/office/drawing/2014/main" id="{1BB008A0-CC30-435B-99ED-E24835CB87A3}"/>
              </a:ext>
            </a:extLst>
          </p:cNvPr>
          <p:cNvSpPr/>
          <p:nvPr/>
        </p:nvSpPr>
        <p:spPr bwMode="auto">
          <a:xfrm rot="20701237">
            <a:off x="485691" y="2997428"/>
            <a:ext cx="1431696" cy="711791"/>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9" name="ZoneTexte 28">
            <a:extLst>
              <a:ext uri="{FF2B5EF4-FFF2-40B4-BE49-F238E27FC236}">
                <a16:creationId xmlns:a16="http://schemas.microsoft.com/office/drawing/2014/main" id="{57327B24-61D4-449C-B34F-D81D8E5E09BE}"/>
              </a:ext>
            </a:extLst>
          </p:cNvPr>
          <p:cNvSpPr txBox="1"/>
          <p:nvPr/>
        </p:nvSpPr>
        <p:spPr bwMode="auto">
          <a:xfrm rot="20491126">
            <a:off x="576343" y="3243156"/>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Charte</a:t>
            </a:r>
          </a:p>
        </p:txBody>
      </p:sp>
      <p:sp>
        <p:nvSpPr>
          <p:cNvPr id="30" name="Ellipse 29">
            <a:extLst>
              <a:ext uri="{FF2B5EF4-FFF2-40B4-BE49-F238E27FC236}">
                <a16:creationId xmlns:a16="http://schemas.microsoft.com/office/drawing/2014/main" id="{44C18D30-4554-41F2-8288-BE27EF5E2E38}"/>
              </a:ext>
            </a:extLst>
          </p:cNvPr>
          <p:cNvSpPr/>
          <p:nvPr/>
        </p:nvSpPr>
        <p:spPr bwMode="auto">
          <a:xfrm rot="890071">
            <a:off x="9849250" y="585726"/>
            <a:ext cx="2062111" cy="914400"/>
          </a:xfrm>
          <a:prstGeom prst="ellipse">
            <a:avLst/>
          </a:prstGeom>
          <a:solidFill>
            <a:schemeClr val="bg1"/>
          </a:solid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1" name="ZoneTexte 30">
            <a:extLst>
              <a:ext uri="{FF2B5EF4-FFF2-40B4-BE49-F238E27FC236}">
                <a16:creationId xmlns:a16="http://schemas.microsoft.com/office/drawing/2014/main" id="{E89D8385-38C4-4881-A222-6E83D2F4FF10}"/>
              </a:ext>
            </a:extLst>
          </p:cNvPr>
          <p:cNvSpPr txBox="1"/>
          <p:nvPr/>
        </p:nvSpPr>
        <p:spPr bwMode="auto">
          <a:xfrm rot="679960">
            <a:off x="10032438" y="947444"/>
            <a:ext cx="1584176" cy="27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b="1" dirty="0">
                <a:solidFill>
                  <a:srgbClr val="C00000"/>
                </a:solidFill>
              </a:rPr>
              <a:t>Iso 26000</a:t>
            </a:r>
          </a:p>
        </p:txBody>
      </p:sp>
    </p:spTree>
    <p:extLst>
      <p:ext uri="{BB962C8B-B14F-4D97-AF65-F5344CB8AC3E}">
        <p14:creationId xmlns:p14="http://schemas.microsoft.com/office/powerpoint/2010/main" val="3174741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0C2D0"/>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9" name="Espace réservé du contenu 2">
            <a:extLst>
              <a:ext uri="{FF2B5EF4-FFF2-40B4-BE49-F238E27FC236}">
                <a16:creationId xmlns:a16="http://schemas.microsoft.com/office/drawing/2014/main" id="{9B997C2F-5270-4879-A811-8898F03E4937}"/>
              </a:ext>
            </a:extLst>
          </p:cNvPr>
          <p:cNvSpPr txBox="1">
            <a:spLocks/>
          </p:cNvSpPr>
          <p:nvPr/>
        </p:nvSpPr>
        <p:spPr>
          <a:xfrm>
            <a:off x="268289" y="1719115"/>
            <a:ext cx="11161240" cy="4509120"/>
          </a:xfrm>
          <a:prstGeom prst="rect">
            <a:avLst/>
          </a:prstGeom>
        </p:spPr>
        <p:txBody>
          <a:bodyPr vert="horz" lIns="91440" tIns="45720" rIns="91440" bIns="45720" rtlCol="0" anchor="ctr"/>
          <a:lstStyle>
            <a:defPPr>
              <a:defRPr lang="fr-FR"/>
            </a:defPPr>
            <a:lvl1pPr algn="l" rtl="0" fontAlgn="base">
              <a:spcBef>
                <a:spcPct val="20000"/>
              </a:spcBef>
              <a:spcAft>
                <a:spcPct val="0"/>
              </a:spcAft>
              <a:buSzPct val="80000"/>
              <a:defRPr sz="1200" kern="1200">
                <a:solidFill>
                  <a:schemeClr val="tx1">
                    <a:tint val="75000"/>
                  </a:schemeClr>
                </a:solidFill>
                <a:latin typeface="Arial" pitchFamily="34" charset="0"/>
                <a:ea typeface="ＭＳ Ｐゴシック" pitchFamily="34" charset="-128"/>
                <a:cs typeface="+mn-cs"/>
              </a:defRPr>
            </a:lvl1pPr>
            <a:lvl2pPr marL="4572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2pPr>
            <a:lvl3pPr marL="9144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3pPr>
            <a:lvl4pPr marL="13716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4pPr>
            <a:lvl5pPr marL="18288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r>
              <a:rPr lang="fr-FR" sz="2000" b="1" dirty="0">
                <a:solidFill>
                  <a:schemeClr val="tx2"/>
                </a:solidFill>
              </a:rPr>
              <a:t>Restructurer la partie RH de la FFVoile grâce à l’accompagnement de l’AFDAS (appui- conseil RH)</a:t>
            </a:r>
          </a:p>
          <a:p>
            <a:r>
              <a:rPr lang="fr-FR" sz="2000" u="sng" dirty="0">
                <a:solidFill>
                  <a:schemeClr val="tx2"/>
                </a:solidFill>
              </a:rPr>
              <a:t>Objectif </a:t>
            </a:r>
          </a:p>
          <a:p>
            <a:r>
              <a:rPr lang="fr-FR" sz="2000" dirty="0">
                <a:solidFill>
                  <a:schemeClr val="tx2"/>
                </a:solidFill>
              </a:rPr>
              <a:t>Mettre en place une véritable politique RH globale en se fondant sur les valeurs affirmées par les élus: égalité de traitement, mixité, parité aux postes clés, transparence des grilles salariales, critères de promotions, critères de mobilité interne…</a:t>
            </a:r>
          </a:p>
          <a:p>
            <a:endParaRPr lang="fr-FR" sz="1400" dirty="0">
              <a:solidFill>
                <a:schemeClr val="tx2"/>
              </a:solidFill>
            </a:endParaRPr>
          </a:p>
          <a:p>
            <a:r>
              <a:rPr lang="fr-FR" sz="2000" dirty="0">
                <a:solidFill>
                  <a:schemeClr val="tx2"/>
                </a:solidFill>
              </a:rPr>
              <a:t>Phase 1: L’accompagnement réalisé a permis d’analyser les pratiques RH existantes, de diagnostiquer les améliorations possibles, les écarts par rapport à la norme sociale et légale et de bâtir un plan d’actions des manques identifiés (process/outil RH / outil managérial)</a:t>
            </a:r>
          </a:p>
          <a:p>
            <a:r>
              <a:rPr lang="fr-FR" sz="2000" dirty="0">
                <a:solidFill>
                  <a:schemeClr val="tx2"/>
                </a:solidFill>
              </a:rPr>
              <a:t>Phase 2: L’accompagnement va porter dans un 2</a:t>
            </a:r>
            <a:r>
              <a:rPr lang="fr-FR" sz="2000" baseline="30000" dirty="0">
                <a:solidFill>
                  <a:schemeClr val="tx2"/>
                </a:solidFill>
              </a:rPr>
              <a:t>ème</a:t>
            </a:r>
            <a:r>
              <a:rPr lang="fr-FR" sz="2000" dirty="0">
                <a:solidFill>
                  <a:schemeClr val="tx2"/>
                </a:solidFill>
              </a:rPr>
              <a:t> temps sur l’analyse des interactions entre les individus (interaction entre les types de population / interaction entre les « métiers »)</a:t>
            </a:r>
            <a:endParaRPr lang="fr-FR" sz="1400" dirty="0">
              <a:solidFill>
                <a:schemeClr val="tx2"/>
              </a:solidFill>
            </a:endParaRPr>
          </a:p>
          <a:p>
            <a:endParaRPr lang="fr-FR" sz="1400" dirty="0">
              <a:solidFill>
                <a:schemeClr val="tx2"/>
              </a:solidFill>
            </a:endParaRPr>
          </a:p>
        </p:txBody>
      </p:sp>
      <p:sp>
        <p:nvSpPr>
          <p:cNvPr id="30" name="ZoneTexte 29">
            <a:extLst>
              <a:ext uri="{FF2B5EF4-FFF2-40B4-BE49-F238E27FC236}">
                <a16:creationId xmlns:a16="http://schemas.microsoft.com/office/drawing/2014/main" id="{8B09988C-A73A-41B6-8544-C637F83D4B86}"/>
              </a:ext>
            </a:extLst>
          </p:cNvPr>
          <p:cNvSpPr txBox="1"/>
          <p:nvPr/>
        </p:nvSpPr>
        <p:spPr bwMode="auto">
          <a:xfrm>
            <a:off x="6343092" y="5937956"/>
            <a:ext cx="3744415"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tx2"/>
                </a:solidFill>
              </a:rPr>
              <a:t>Services « pilotes » :</a:t>
            </a:r>
          </a:p>
          <a:p>
            <a:pPr marL="342900" indent="-342900">
              <a:buFontTx/>
              <a:buChar char="-"/>
            </a:pPr>
            <a:r>
              <a:rPr lang="fr-FR" sz="2000" dirty="0">
                <a:solidFill>
                  <a:schemeClr val="tx2"/>
                </a:solidFill>
              </a:rPr>
              <a:t>Un groupe de travail dédié</a:t>
            </a:r>
          </a:p>
        </p:txBody>
      </p:sp>
      <p:sp>
        <p:nvSpPr>
          <p:cNvPr id="5" name="Titre 1">
            <a:extLst>
              <a:ext uri="{FF2B5EF4-FFF2-40B4-BE49-F238E27FC236}">
                <a16:creationId xmlns:a16="http://schemas.microsoft.com/office/drawing/2014/main" id="{C7EA327A-2C51-4A26-90CD-A6E993C7C48D}"/>
              </a:ext>
            </a:extLst>
          </p:cNvPr>
          <p:cNvSpPr txBox="1">
            <a:spLocks/>
          </p:cNvSpPr>
          <p:nvPr/>
        </p:nvSpPr>
        <p:spPr>
          <a:xfrm>
            <a:off x="513841" y="599670"/>
            <a:ext cx="8822518" cy="648072"/>
          </a:xfrm>
          <a:prstGeom prst="rect">
            <a:avLst/>
          </a:prstGeom>
        </p:spPr>
        <p:txBody>
          <a:bodyPr vert="horz"/>
          <a:lstStyle>
            <a:lvl1pPr algn="l" rtl="0" eaLnBrk="1" fontAlgn="base" hangingPunct="1">
              <a:spcBef>
                <a:spcPct val="0"/>
              </a:spcBef>
              <a:spcAft>
                <a:spcPct val="0"/>
              </a:spcAft>
              <a:defRPr sz="3200" b="1">
                <a:solidFill>
                  <a:schemeClr val="tx2"/>
                </a:solidFill>
                <a:latin typeface="+mn-lt"/>
                <a:ea typeface="+mj-ea"/>
                <a:cs typeface="ＭＳ Ｐゴシック" charset="0"/>
              </a:defRPr>
            </a:lvl1pPr>
            <a:lvl2pPr algn="l" rtl="0" eaLnBrk="1" fontAlgn="base" hangingPunct="1">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1" fontAlgn="base" hangingPunct="1">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1" fontAlgn="base" hangingPunct="1">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1" fontAlgn="base" hangingPunct="1">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1" fontAlgn="base" hangingPunct="1">
              <a:spcBef>
                <a:spcPct val="0"/>
              </a:spcBef>
              <a:spcAft>
                <a:spcPct val="0"/>
              </a:spcAft>
              <a:defRPr sz="4400">
                <a:solidFill>
                  <a:schemeClr val="tx2"/>
                </a:solidFill>
                <a:latin typeface="Times New Roman" charset="0"/>
                <a:ea typeface="ＭＳ Ｐゴシック" charset="0"/>
              </a:defRPr>
            </a:lvl6pPr>
            <a:lvl7pPr marL="914400" algn="l" rtl="0" eaLnBrk="1" fontAlgn="base" hangingPunct="1">
              <a:spcBef>
                <a:spcPct val="0"/>
              </a:spcBef>
              <a:spcAft>
                <a:spcPct val="0"/>
              </a:spcAft>
              <a:defRPr sz="4400">
                <a:solidFill>
                  <a:schemeClr val="tx2"/>
                </a:solidFill>
                <a:latin typeface="Times New Roman" charset="0"/>
                <a:ea typeface="ＭＳ Ｐゴシック" charset="0"/>
              </a:defRPr>
            </a:lvl7pPr>
            <a:lvl8pPr marL="1371600" algn="l" rtl="0" eaLnBrk="1" fontAlgn="base" hangingPunct="1">
              <a:spcBef>
                <a:spcPct val="0"/>
              </a:spcBef>
              <a:spcAft>
                <a:spcPct val="0"/>
              </a:spcAft>
              <a:defRPr sz="4400">
                <a:solidFill>
                  <a:schemeClr val="tx2"/>
                </a:solidFill>
                <a:latin typeface="Times New Roman" charset="0"/>
                <a:ea typeface="ＭＳ Ｐゴシック" charset="0"/>
              </a:defRPr>
            </a:lvl8pPr>
            <a:lvl9pPr marL="1828800" algn="l" rtl="0" eaLnBrk="1" fontAlgn="base" hangingPunct="1">
              <a:spcBef>
                <a:spcPct val="0"/>
              </a:spcBef>
              <a:spcAft>
                <a:spcPct val="0"/>
              </a:spcAft>
              <a:defRPr sz="4400">
                <a:solidFill>
                  <a:schemeClr val="tx2"/>
                </a:solidFill>
                <a:latin typeface="Times New Roman" charset="0"/>
                <a:ea typeface="ＭＳ Ｐゴシック" charset="0"/>
              </a:defRPr>
            </a:lvl9pPr>
          </a:lstStyle>
          <a:p>
            <a:pPr>
              <a:buSzTx/>
            </a:pPr>
            <a:r>
              <a:rPr lang="fr-FR" sz="2800" kern="0" dirty="0"/>
              <a:t>2. </a:t>
            </a:r>
            <a:r>
              <a:rPr lang="fr-FR" sz="2800" dirty="0"/>
              <a:t>L’épanouissement social et professionnel</a:t>
            </a:r>
            <a:endParaRPr lang="fr-FR" sz="2800" kern="0" dirty="0"/>
          </a:p>
        </p:txBody>
      </p:sp>
      <p:sp>
        <p:nvSpPr>
          <p:cNvPr id="9" name="Rectangle 8">
            <a:extLst>
              <a:ext uri="{FF2B5EF4-FFF2-40B4-BE49-F238E27FC236}">
                <a16:creationId xmlns:a16="http://schemas.microsoft.com/office/drawing/2014/main" id="{A2BC1B1E-3D2A-49F3-BEC1-0829C4739C2B}"/>
              </a:ext>
            </a:extLst>
          </p:cNvPr>
          <p:cNvSpPr/>
          <p:nvPr/>
        </p:nvSpPr>
        <p:spPr>
          <a:xfrm>
            <a:off x="35394" y="1257450"/>
            <a:ext cx="1620957" cy="461665"/>
          </a:xfrm>
          <a:prstGeom prst="rect">
            <a:avLst/>
          </a:prstGeom>
        </p:spPr>
        <p:txBody>
          <a:bodyPr wrap="none">
            <a:spAutoFit/>
          </a:bodyPr>
          <a:lstStyle/>
          <a:p>
            <a:r>
              <a:rPr lang="fr-FR" b="1" dirty="0">
                <a:solidFill>
                  <a:schemeClr val="tx2"/>
                </a:solidFill>
              </a:rPr>
              <a:t>ACTION 1</a:t>
            </a:r>
          </a:p>
        </p:txBody>
      </p:sp>
      <p:sp>
        <p:nvSpPr>
          <p:cNvPr id="6" name="ZoneTexte 5">
            <a:extLst>
              <a:ext uri="{FF2B5EF4-FFF2-40B4-BE49-F238E27FC236}">
                <a16:creationId xmlns:a16="http://schemas.microsoft.com/office/drawing/2014/main" id="{5DE85B67-2BFA-4BBD-985E-D507F6CA98A5}"/>
              </a:ext>
            </a:extLst>
          </p:cNvPr>
          <p:cNvSpPr txBox="1"/>
          <p:nvPr/>
        </p:nvSpPr>
        <p:spPr bwMode="auto">
          <a:xfrm rot="190414">
            <a:off x="9345504" y="130168"/>
            <a:ext cx="251794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r>
              <a:rPr lang="fr-FR" sz="2000" u="sng" dirty="0">
                <a:solidFill>
                  <a:schemeClr val="tx2"/>
                </a:solidFill>
              </a:rPr>
              <a:t>Projet siège FFVoile</a:t>
            </a:r>
            <a:endParaRPr lang="fr-FR" sz="2000" dirty="0">
              <a:solidFill>
                <a:schemeClr val="tx2"/>
              </a:solidFill>
            </a:endParaRPr>
          </a:p>
        </p:txBody>
      </p:sp>
    </p:spTree>
    <p:extLst>
      <p:ext uri="{BB962C8B-B14F-4D97-AF65-F5344CB8AC3E}">
        <p14:creationId xmlns:p14="http://schemas.microsoft.com/office/powerpoint/2010/main" val="2112529103"/>
      </p:ext>
    </p:extLst>
  </p:cSld>
  <p:clrMapOvr>
    <a:masterClrMapping/>
  </p:clrMapOvr>
</p:sld>
</file>

<file path=ppt/theme/theme1.xml><?xml version="1.0" encoding="utf-8"?>
<a:theme xmlns:a="http://schemas.openxmlformats.org/drawingml/2006/main" name="Présentation_FFVoile_2014">
  <a:themeElements>
    <a:clrScheme name="Personnalisé 1">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C00000"/>
      </a:hlink>
      <a:folHlink>
        <a:srgbClr val="7030A0"/>
      </a:folHlink>
    </a:clrScheme>
    <a:fontScheme name="Bande verticale">
      <a:majorFont>
        <a:latin typeface="Times New Roman"/>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419100" marR="0" indent="-419100" algn="l" defTabSz="914400" rtl="0" eaLnBrk="1" fontAlgn="base" latinLnBrk="0" hangingPunct="1">
          <a:lnSpc>
            <a:spcPct val="100000"/>
          </a:lnSpc>
          <a:spcBef>
            <a:spcPct val="20000"/>
          </a:spcBef>
          <a:spcAft>
            <a:spcPct val="0"/>
          </a:spcAft>
          <a:buClrTx/>
          <a:buSzPct val="80000"/>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419100" marR="0" indent="-419100" algn="l" defTabSz="914400" rtl="0" eaLnBrk="1" fontAlgn="base" latinLnBrk="0" hangingPunct="1">
          <a:lnSpc>
            <a:spcPct val="100000"/>
          </a:lnSpc>
          <a:spcBef>
            <a:spcPct val="20000"/>
          </a:spcBef>
          <a:spcAft>
            <a:spcPct val="0"/>
          </a:spcAft>
          <a:buClrTx/>
          <a:buSzPct val="80000"/>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txDef>
      <a:spPr bwMode="auto">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a:spPr>
      <a:bodyPr wrap="square">
        <a:spAutoFit/>
      </a:bodyPr>
      <a:lstStyle>
        <a:defPPr eaLnBrk="0" hangingPunct="0">
          <a:lnSpc>
            <a:spcPct val="40000"/>
          </a:lnSpc>
          <a:spcBef>
            <a:spcPct val="50000"/>
          </a:spcBef>
          <a:buSzTx/>
          <a:defRPr sz="2500" b="1" dirty="0" smtClean="0">
            <a:solidFill>
              <a:srgbClr val="061F5D"/>
            </a:solidFill>
          </a:defRPr>
        </a:defPPr>
      </a:lstStyle>
    </a:txDef>
  </a:objectDefaults>
  <a:extraClrSchemeLst>
    <a:extraClrScheme>
      <a:clrScheme name="Bande vertical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Bande vertical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Bande vertical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ande vertical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Bande vertical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Bande vertical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ésentation2" id="{1135AACC-4414-40BC-BB08-F85D8159AAD8}" vid="{DD5D14D5-5199-4BDB-A679-F3FE357B0EC5}"/>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PPT_FFVoile</Template>
  <TotalTime>0</TotalTime>
  <Words>2797</Words>
  <Application>Microsoft Office PowerPoint</Application>
  <PresentationFormat>Grand écran</PresentationFormat>
  <Paragraphs>318</Paragraphs>
  <Slides>30</Slides>
  <Notes>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30</vt:i4>
      </vt:variant>
    </vt:vector>
  </HeadingPairs>
  <TitlesOfParts>
    <vt:vector size="37" baseType="lpstr">
      <vt:lpstr>ＭＳ Ｐゴシック</vt:lpstr>
      <vt:lpstr>American Typewriter Condensed</vt:lpstr>
      <vt:lpstr>Arial</vt:lpstr>
      <vt:lpstr>Marianne</vt:lpstr>
      <vt:lpstr>Times New Roman</vt:lpstr>
      <vt:lpstr>Wingdings</vt:lpstr>
      <vt:lpstr>Présentation_FFVoile_2014</vt:lpstr>
      <vt:lpstr>Responsabilité sociale des organisations (RSO)</vt:lpstr>
      <vt:lpstr>La RSO en quelques notions</vt:lpstr>
      <vt:lpstr>La norme ISO 26000 – les ODD – la charte ministère</vt:lpstr>
      <vt:lpstr>La démarche</vt:lpstr>
      <vt:lpstr>1. Une gouvernance responsable et durable </vt:lpstr>
      <vt:lpstr>1. Gouvernance de l’organisation</vt:lpstr>
      <vt:lpstr>1. Gouvernance de l’organisation </vt:lpstr>
      <vt:lpstr>2. L’épanouissement social et professionnel</vt:lpstr>
      <vt:lpstr>Présentation PowerPoint</vt:lpstr>
      <vt:lpstr>2. L’épanouissement social et professionnel </vt:lpstr>
      <vt:lpstr>3. La protection de l’environnement</vt:lpstr>
      <vt:lpstr>3. La protection de l’environnement</vt:lpstr>
      <vt:lpstr>3. La protection de l’environnement</vt:lpstr>
      <vt:lpstr>3. La protection de l’environnement</vt:lpstr>
      <vt:lpstr>3. La protection de l’environnement</vt:lpstr>
      <vt:lpstr>3. La protection de l’environnement</vt:lpstr>
      <vt:lpstr>3. La protection de l’environnement</vt:lpstr>
      <vt:lpstr>4. Le respect et l’intégration des pratiquants</vt:lpstr>
      <vt:lpstr>4. Le respect et l’intégration des pratiquants</vt:lpstr>
      <vt:lpstr>4. Le respect et l’intégration des pratiquants</vt:lpstr>
      <vt:lpstr>4. Le respect et l’intégration des pratiquants</vt:lpstr>
      <vt:lpstr>4. Le respect et l’intégration des pratiquants</vt:lpstr>
      <vt:lpstr>5. Le développement et l’attractivité des territoires</vt:lpstr>
      <vt:lpstr>5. Le développement et l’attractivité des territoires</vt:lpstr>
      <vt:lpstr>5. Le développement et l’attractivité des territoires</vt:lpstr>
      <vt:lpstr>5. Le développement et l’attractivité des territoires</vt:lpstr>
      <vt:lpstr>5. Le développement et l’attractivité des territoires</vt:lpstr>
      <vt:lpstr>6. Le respect des règles et des valeurs éthiques</vt:lpstr>
      <vt:lpstr>6. Le respect des règles et des valeurs éthiques</vt:lpstr>
      <vt:lpstr>6. Le respect des règles et des valeurs éthiques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Responsabilité sociale des organisations (RSO)</dc:title>
  <dc:creator>Emmanuelle BROUDER</dc:creator>
  <cp:keywords>FFVoile</cp:keywords>
  <cp:lastModifiedBy>Emmanuelle BROUDER</cp:lastModifiedBy>
  <cp:revision>5</cp:revision>
  <cp:lastPrinted>2013-02-08T08:19:36Z</cp:lastPrinted>
  <dcterms:created xsi:type="dcterms:W3CDTF">2024-03-05T09:33:56Z</dcterms:created>
  <dcterms:modified xsi:type="dcterms:W3CDTF">2024-03-05T11:30:14Z</dcterms:modified>
</cp:coreProperties>
</file>