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4" r:id="rId4"/>
    <p:sldMasterId id="2147483770" r:id="rId5"/>
  </p:sldMasterIdLst>
  <p:notesMasterIdLst>
    <p:notesMasterId r:id="rId24"/>
  </p:notesMasterIdLst>
  <p:handoutMasterIdLst>
    <p:handoutMasterId r:id="rId25"/>
  </p:handoutMasterIdLst>
  <p:sldIdLst>
    <p:sldId id="259" r:id="rId6"/>
    <p:sldId id="453" r:id="rId7"/>
    <p:sldId id="462" r:id="rId8"/>
    <p:sldId id="465" r:id="rId9"/>
    <p:sldId id="466" r:id="rId10"/>
    <p:sldId id="467" r:id="rId11"/>
    <p:sldId id="468" r:id="rId12"/>
    <p:sldId id="469" r:id="rId13"/>
    <p:sldId id="470" r:id="rId14"/>
    <p:sldId id="472" r:id="rId15"/>
    <p:sldId id="473" r:id="rId16"/>
    <p:sldId id="474" r:id="rId17"/>
    <p:sldId id="475" r:id="rId18"/>
    <p:sldId id="476" r:id="rId19"/>
    <p:sldId id="478" r:id="rId20"/>
    <p:sldId id="477" r:id="rId21"/>
    <p:sldId id="419" r:id="rId22"/>
    <p:sldId id="479" r:id="rId23"/>
  </p:sldIdLst>
  <p:sldSz cx="12192000" cy="6858000"/>
  <p:notesSz cx="6858000" cy="9144000"/>
  <p:defaultTextStyle>
    <a:defPPr>
      <a:defRPr lang="fr-FR"/>
    </a:defPPr>
    <a:lvl1pPr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80000"/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0616B6-32A2-8EA5-F2A3-DBFB04B1B9FE}" name="Chloé HARTMANN" initials="CH" userId="S::chloe.hartmann@ffvoile.fr::5835010f-6770-435a-8dbd-77d6979aab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RUSSO" initials="ER" lastIdx="1" clrIdx="0">
    <p:extLst>
      <p:ext uri="{19B8F6BF-5375-455C-9EA6-DF929625EA0E}">
        <p15:presenceInfo xmlns:p15="http://schemas.microsoft.com/office/powerpoint/2012/main" userId="00d7e4ce2e2ef7a0" providerId="Windows Live"/>
      </p:ext>
    </p:extLst>
  </p:cmAuthor>
  <p:cmAuthor id="2" name="Chloé HARTMAN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910"/>
    <a:srgbClr val="E96552"/>
    <a:srgbClr val="011955"/>
    <a:srgbClr val="A80613"/>
    <a:srgbClr val="D0D8EF"/>
    <a:srgbClr val="E5E9F5"/>
    <a:srgbClr val="B4C2E5"/>
    <a:srgbClr val="F4F5FA"/>
    <a:srgbClr val="003366"/>
    <a:srgbClr val="00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78" autoAdjust="0"/>
  </p:normalViewPr>
  <p:slideViewPr>
    <p:cSldViewPr snapToGrid="0">
      <p:cViewPr varScale="1">
        <p:scale>
          <a:sx n="73" d="100"/>
          <a:sy n="73" d="100"/>
        </p:scale>
        <p:origin x="10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1200">
                <a:latin typeface="American Typewriter Condensed" charset="0"/>
              </a:defRPr>
            </a:lvl1pPr>
          </a:lstStyle>
          <a:p>
            <a:pPr>
              <a:defRPr/>
            </a:pPr>
            <a:fld id="{B9B2C493-1B41-4650-ACF3-2D09B9CDB3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97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1200">
                <a:latin typeface="American Typewriter Condense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1200">
                <a:latin typeface="American Typewriter Condensed" charset="0"/>
              </a:defRPr>
            </a:lvl1pPr>
          </a:lstStyle>
          <a:p>
            <a:pPr>
              <a:defRPr/>
            </a:pPr>
            <a:fld id="{6BB875DE-E9CF-4685-A2A2-27D601FDAF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608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981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95381-F7B5-0364-755D-6A937C0E5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4976018-355C-DDF7-521E-95DAE47E0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2C1F6D0-51DE-59CA-FA7E-1897473A3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0" i="0" u="none" strike="noStrike" kern="1200" baseline="0" dirty="0">
              <a:solidFill>
                <a:srgbClr val="061F5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18842C-5B52-E691-F23C-6A823BE6D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192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26296-265F-F750-1C0A-278B8308D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68E2FD-5291-B79F-9589-C0376665D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2B31DB-F4BE-DFF2-EF24-350A6553F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0" i="0" u="none" strike="noStrike" kern="1200" baseline="0" dirty="0">
              <a:solidFill>
                <a:srgbClr val="061F5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2FB3BC-15B5-874A-BE18-162B01257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747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9E64A-A73B-AD7C-C8BC-2DFBEF2F1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BE9A9C-2EBA-C030-9F8D-E2B27987F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23935B-E715-1108-18EE-2B9CBF4DF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0" i="0" u="none" strike="noStrike" kern="1200" baseline="0" dirty="0">
              <a:solidFill>
                <a:srgbClr val="061F5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D27DEE-7184-F3FB-2A73-D10993941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22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064F4-1385-882C-F844-0F1DC3079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E1B0088-EF8F-1A22-006E-630722D5E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1D8E4A-F7E0-5935-BD35-B808C5A39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0" i="0" u="none" strike="noStrike" kern="1200" baseline="0" dirty="0">
              <a:solidFill>
                <a:srgbClr val="061F5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AB4A03-A016-9064-10EE-9CF16F065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185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75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0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68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5EFB1-1700-38D5-8405-64A552243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92B0DB-B968-935E-2EDF-18CA441FF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234A68-471E-CF41-07E4-8FD976BFF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dirty="0">
              <a:solidFill>
                <a:srgbClr val="061F5D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0E4DE3-30BE-5384-41E0-5250B04C0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16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8AF72-280E-AB01-F811-D34531690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E401A05-13D8-342B-6833-5338FB971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5E43593-C388-FF9D-2E37-2B06621A1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dirty="0">
              <a:solidFill>
                <a:srgbClr val="061F5D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3474E2-9719-D445-DC99-117378BC39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73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06258-1916-1BCD-D194-8E718C8F6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4FF2EF-D444-EAB8-407D-BA2F96F75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1CFC9E-118F-5C26-1AC6-CBC3AD3BF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dirty="0">
              <a:solidFill>
                <a:srgbClr val="061F5D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C3CADE-75C4-AB6A-B462-5BE7F595E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57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2344B-397B-F8E6-02FD-7B6FE9DB7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87B21D-590B-E1D1-304B-CB9D6A6D0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8796CE-85E6-D47D-57C3-C696F3332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dirty="0">
              <a:solidFill>
                <a:srgbClr val="061F5D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6B4F30-103A-6FDB-3441-A30BE6FFA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9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F2C65-129C-BC0B-34BA-A816DC827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10E382-3931-B56B-1A7F-F52F4D05B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7668285-06BF-1EC2-5F62-36E162066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dirty="0">
              <a:solidFill>
                <a:srgbClr val="061F5D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26D65E-01E2-4BBA-4F3F-8AFA1C48E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12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48460-35EF-1142-0218-7F6140D07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02D13A-A5A7-D692-F0CE-7D8C56E1B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9392CE-F4F5-9D3E-46B8-47F8DEFBC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dirty="0">
              <a:solidFill>
                <a:srgbClr val="061F5D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D95AEB-A33C-76F4-32BC-6BC40E59B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875DE-E9CF-4685-A2A2-27D601FDAFF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43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:\Photos\2013\Communication\PPT\V_Roug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2771775" cy="5457825"/>
          </a:xfrm>
          <a:prstGeom prst="rect">
            <a:avLst/>
          </a:prstGeom>
          <a:noFill/>
        </p:spPr>
      </p:pic>
      <p:pic>
        <p:nvPicPr>
          <p:cNvPr id="19460" name="Picture 4" descr="W:\Photos\2013\Communication\PPT\FFVoile_Grand.jp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9058275" y="5295900"/>
            <a:ext cx="3133725" cy="1562100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599723" y="1700808"/>
            <a:ext cx="7982677" cy="1440160"/>
          </a:xfrm>
          <a:prstGeom prst="rect">
            <a:avLst/>
          </a:prstGeom>
        </p:spPr>
        <p:txBody>
          <a:bodyPr vert="horz"/>
          <a:lstStyle>
            <a:lvl1pPr algn="r">
              <a:defRPr sz="4000" b="1" cap="all" baseline="0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3613515" y="1124744"/>
            <a:ext cx="7968885" cy="504056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Insérez un sous-titre</a:t>
            </a:r>
          </a:p>
        </p:txBody>
      </p:sp>
      <p:pic>
        <p:nvPicPr>
          <p:cNvPr id="7" name="Picture 2" descr="U:\Personnel\DIRECTEUR_ADMINISTRATIF\logos\FFVoile\FFVoile - DVD NOUVELLE CHARTE\1_CHARTE_INSTITUTIONNELLE\FICHIERS_CHARTE_INSTITUTIONNELLE\04_SUPPORTS ADMINISTRATIFS\2_TETES_DE_LETTRE_CORPORATE\EPS\2013\BasDePage_2partenai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036" y="5619750"/>
            <a:ext cx="21526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3599723" y="4437112"/>
            <a:ext cx="7968885" cy="504056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Auteur du document</a:t>
            </a:r>
          </a:p>
        </p:txBody>
      </p:sp>
    </p:spTree>
    <p:extLst>
      <p:ext uri="{BB962C8B-B14F-4D97-AF65-F5344CB8AC3E}">
        <p14:creationId xmlns:p14="http://schemas.microsoft.com/office/powerpoint/2010/main" val="96271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_Colonn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86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-25400" y="1484784"/>
            <a:ext cx="12217400" cy="35387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376" y="5157192"/>
            <a:ext cx="11233248" cy="1008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2830959" y="6298976"/>
            <a:ext cx="6432715" cy="3651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67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376" y="5157192"/>
            <a:ext cx="11233248" cy="1008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2830959" y="6298976"/>
            <a:ext cx="643271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79425" y="1341438"/>
            <a:ext cx="11102975" cy="374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634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:\Photos\2013\Communication\PPT\V_Roug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2771775" cy="5457825"/>
          </a:xfrm>
          <a:prstGeom prst="rect">
            <a:avLst/>
          </a:prstGeom>
          <a:noFill/>
        </p:spPr>
      </p:pic>
      <p:pic>
        <p:nvPicPr>
          <p:cNvPr id="19460" name="Picture 4" descr="W:\Photos\2013\Communication\PPT\FFVoile_Grand.jp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9058275" y="5295900"/>
            <a:ext cx="3133725" cy="1562100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599723" y="1700808"/>
            <a:ext cx="7982677" cy="1440160"/>
          </a:xfrm>
          <a:prstGeom prst="rect">
            <a:avLst/>
          </a:prstGeom>
        </p:spPr>
        <p:txBody>
          <a:bodyPr vert="horz"/>
          <a:lstStyle>
            <a:lvl1pPr algn="r">
              <a:defRPr sz="4000" b="1" cap="all" baseline="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3613515" y="1124744"/>
            <a:ext cx="7968885" cy="504056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Insérez un sous-titre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1" hasCustomPrompt="1"/>
          </p:nvPr>
        </p:nvSpPr>
        <p:spPr>
          <a:xfrm>
            <a:off x="3599723" y="4437112"/>
            <a:ext cx="7968885" cy="504056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1E639B-154A-49DF-BCAB-9A5CC94CA1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352" y="5739232"/>
            <a:ext cx="1800200" cy="9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W:\Photos\2013\Communication\PPT\V_Bleu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6391275" cy="687705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8" y="1700808"/>
            <a:ext cx="10944191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2573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Tx/>
              <a:buNone/>
              <a:defRPr sz="18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879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W:\Photos\2013\Communication\PPT\V_Bleu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6391275" cy="687705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7084392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9" y="1700808"/>
            <a:ext cx="7069574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2573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Tx/>
              <a:buNone/>
              <a:defRPr sz="18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>
          <a:xfrm>
            <a:off x="5303912" y="1"/>
            <a:ext cx="1261931" cy="365125"/>
          </a:xfrm>
        </p:spPr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744072" y="1"/>
            <a:ext cx="949920" cy="365125"/>
          </a:xfrm>
        </p:spPr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3"/>
          </p:nvPr>
        </p:nvSpPr>
        <p:spPr>
          <a:xfrm>
            <a:off x="1158346" y="6356351"/>
            <a:ext cx="6432715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7920905" y="0"/>
            <a:ext cx="4295775" cy="687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262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W:\Photos\2013\Communication\PPT\FFVoile_Grand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048323" y="5295900"/>
            <a:ext cx="3133725" cy="1562100"/>
          </a:xfrm>
          <a:prstGeom prst="rect">
            <a:avLst/>
          </a:prstGeom>
          <a:noFill/>
        </p:spPr>
      </p:pic>
      <p:pic>
        <p:nvPicPr>
          <p:cNvPr id="1026" name="Picture 2" descr="W:\Photos\2013\Communication\PPT\V_Bleu2.jp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" y="1"/>
            <a:ext cx="2790825" cy="547687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2564904"/>
            <a:ext cx="12192000" cy="1440160"/>
          </a:xfrm>
          <a:prstGeom prst="rect">
            <a:avLst/>
          </a:prstGeom>
        </p:spPr>
        <p:txBody>
          <a:bodyPr vert="horz"/>
          <a:lstStyle>
            <a:lvl1pPr algn="ctr">
              <a:defRPr sz="3200" b="1" cap="all" baseline="0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280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8" y="1700808"/>
            <a:ext cx="10944191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3716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800" b="1" i="1">
                <a:solidFill>
                  <a:schemeClr val="tx2"/>
                </a:solidFill>
                <a:effectLst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75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7777584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9" y="1700808"/>
            <a:ext cx="7127766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3716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800" b="1" i="1">
                <a:solidFill>
                  <a:schemeClr val="tx2"/>
                </a:solidFill>
                <a:effectLst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>
          <a:xfrm>
            <a:off x="5351076" y="1"/>
            <a:ext cx="1261931" cy="365125"/>
          </a:xfrm>
        </p:spPr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791236" y="1"/>
            <a:ext cx="949920" cy="365125"/>
          </a:xfrm>
        </p:spPr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>
          <a:xfrm>
            <a:off x="971944" y="6356351"/>
            <a:ext cx="6432715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7920905" y="0"/>
            <a:ext cx="4295775" cy="687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55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40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W:\Photos\2013\Communication\PPT\V_Bleu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6391275" cy="687705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8" y="1700808"/>
            <a:ext cx="10944191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2573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Tx/>
              <a:buNone/>
              <a:defRPr sz="18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757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1pPr>
            <a:lvl2pPr marL="800100" indent="-342900"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2pPr>
            <a:lvl3pPr marL="1257300" indent="-342900"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 i="1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1pPr>
            <a:lvl2pPr marL="800100" indent="-342900"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2pPr>
            <a:lvl3pPr marL="1257300" indent="-342900"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 i="1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891807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20683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13"/>
          </p:nvPr>
        </p:nvSpPr>
        <p:spPr>
          <a:xfrm>
            <a:off x="8112224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4"/>
          </p:nvPr>
        </p:nvSpPr>
        <p:spPr>
          <a:xfrm>
            <a:off x="329141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5"/>
          </p:nvPr>
        </p:nvSpPr>
        <p:spPr>
          <a:xfrm>
            <a:off x="335360" y="1340768"/>
            <a:ext cx="11425269" cy="18002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3653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_Colonn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80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-25400" y="1484784"/>
            <a:ext cx="12217400" cy="35387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376" y="5157192"/>
            <a:ext cx="11233248" cy="1008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2830959" y="6298976"/>
            <a:ext cx="6432715" cy="3651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91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376" y="5157192"/>
            <a:ext cx="11233248" cy="10081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2830959" y="6298976"/>
            <a:ext cx="6432715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79425" y="1341438"/>
            <a:ext cx="11102975" cy="374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933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W:\Photos\2013\Communication\PPT\V_Bleu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1"/>
            <a:ext cx="6391275" cy="687705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7084392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9" y="1700808"/>
            <a:ext cx="7069574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2573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Tx/>
              <a:buNone/>
              <a:defRPr sz="18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>
          <a:xfrm>
            <a:off x="5303912" y="1"/>
            <a:ext cx="1261931" cy="365125"/>
          </a:xfrm>
        </p:spPr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744072" y="1"/>
            <a:ext cx="949920" cy="365125"/>
          </a:xfrm>
        </p:spPr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3"/>
          </p:nvPr>
        </p:nvSpPr>
        <p:spPr>
          <a:xfrm>
            <a:off x="1158346" y="6356351"/>
            <a:ext cx="643271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7920905" y="0"/>
            <a:ext cx="4295775" cy="687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529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W:\Photos\2013\Communication\PPT\FFVoile_Grand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048323" y="5295900"/>
            <a:ext cx="3133725" cy="1562100"/>
          </a:xfrm>
          <a:prstGeom prst="rect">
            <a:avLst/>
          </a:prstGeom>
          <a:noFill/>
        </p:spPr>
      </p:pic>
      <p:pic>
        <p:nvPicPr>
          <p:cNvPr id="1026" name="Picture 2" descr="W:\Photos\2013\Communication\PPT\V_Bleu2.jp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" y="1"/>
            <a:ext cx="2790825" cy="547687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2564904"/>
            <a:ext cx="12192000" cy="1440160"/>
          </a:xfrm>
          <a:prstGeom prst="rect">
            <a:avLst/>
          </a:prstGeom>
        </p:spPr>
        <p:txBody>
          <a:bodyPr vert="horz"/>
          <a:lstStyle>
            <a:lvl1pPr algn="ctr">
              <a:defRPr sz="3200" b="1" cap="all" baseline="0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8255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8" y="1700808"/>
            <a:ext cx="10944191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3716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800" b="1" i="1">
                <a:solidFill>
                  <a:schemeClr val="tx2"/>
                </a:solidFill>
                <a:effectLst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28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ntérie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7777584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624419" y="1700808"/>
            <a:ext cx="7127766" cy="4104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2200">
                <a:solidFill>
                  <a:schemeClr val="tx2"/>
                </a:solidFill>
              </a:defRPr>
            </a:lvl1pPr>
            <a:lvl2pPr marL="8001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2pPr>
            <a:lvl3pPr marL="13716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3pPr>
            <a:lvl4pPr marL="1714500" indent="-342900">
              <a:spcBef>
                <a:spcPts val="600"/>
              </a:spcBef>
              <a:spcAft>
                <a:spcPts val="600"/>
              </a:spcAft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800" b="1" i="1">
                <a:solidFill>
                  <a:schemeClr val="tx2"/>
                </a:solidFill>
                <a:effectLst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>
          <a:xfrm>
            <a:off x="5351076" y="1"/>
            <a:ext cx="1261931" cy="365125"/>
          </a:xfrm>
        </p:spPr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791236" y="1"/>
            <a:ext cx="949920" cy="365125"/>
          </a:xfrm>
        </p:spPr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>
          <a:xfrm>
            <a:off x="971944" y="6356351"/>
            <a:ext cx="643271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7920905" y="0"/>
            <a:ext cx="4295775" cy="687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3110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40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1pPr>
            <a:lvl2pPr marL="800100" indent="-342900"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2pPr>
            <a:lvl3pPr marL="1257300" indent="-342900"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 i="1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FontTx/>
              <a:buBlip>
                <a:blip r:embed="rId3"/>
              </a:buBlip>
              <a:defRPr sz="2200" b="1">
                <a:solidFill>
                  <a:schemeClr val="tx2"/>
                </a:solidFill>
              </a:defRPr>
            </a:lvl1pPr>
            <a:lvl2pPr marL="800100" indent="-342900">
              <a:buFontTx/>
              <a:buBlip>
                <a:blip r:embed="rId4"/>
              </a:buBlip>
              <a:defRPr sz="2200" i="1">
                <a:solidFill>
                  <a:schemeClr val="tx2"/>
                </a:solidFill>
              </a:defRPr>
            </a:lvl2pPr>
            <a:lvl3pPr marL="1257300" indent="-342900">
              <a:buFontTx/>
              <a:buBlip>
                <a:blip r:embed="rId5"/>
              </a:buBlip>
              <a:defRPr sz="2000" b="1">
                <a:solidFill>
                  <a:schemeClr val="tx2"/>
                </a:solidFill>
              </a:defRPr>
            </a:lvl3pPr>
            <a:lvl4pPr marL="1371600" indent="0">
              <a:buNone/>
              <a:defRPr sz="1800" b="1" i="1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458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:\Photos\2013\Communication\PPT\TitreNeutre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5400" y="539528"/>
            <a:ext cx="9163050" cy="657225"/>
          </a:xfrm>
          <a:prstGeom prst="rect">
            <a:avLst/>
          </a:prstGeom>
          <a:noFill/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20683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648072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13"/>
          </p:nvPr>
        </p:nvSpPr>
        <p:spPr>
          <a:xfrm>
            <a:off x="8112224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4"/>
          </p:nvPr>
        </p:nvSpPr>
        <p:spPr>
          <a:xfrm>
            <a:off x="329141" y="3356993"/>
            <a:ext cx="3600000" cy="2769171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5"/>
          </p:nvPr>
        </p:nvSpPr>
        <p:spPr>
          <a:xfrm>
            <a:off x="335360" y="1340768"/>
            <a:ext cx="11425269" cy="18002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200">
                <a:solidFill>
                  <a:schemeClr val="tx2"/>
                </a:solidFill>
              </a:defRPr>
            </a:lvl2pPr>
            <a:lvl3pPr marL="914400" indent="0">
              <a:buNone/>
              <a:defRPr sz="2200">
                <a:solidFill>
                  <a:schemeClr val="tx2"/>
                </a:solidFill>
              </a:defRPr>
            </a:lvl3pPr>
            <a:lvl4pPr marL="1371600" indent="0">
              <a:buNone/>
              <a:defRPr sz="2200">
                <a:solidFill>
                  <a:schemeClr val="tx2"/>
                </a:solidFill>
              </a:defRPr>
            </a:lvl4pPr>
            <a:lvl5pPr marL="1828800" indent="0">
              <a:buNone/>
              <a:defRPr sz="2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584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Photos\2013\Communication\PPT\FFVoile_Signature.jpg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10420350" y="6000750"/>
            <a:ext cx="1771650" cy="857250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9552384" y="1"/>
            <a:ext cx="1261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51A4-7E62-43E6-BA16-1C4AD23210C4}" type="datetimeFigureOut">
              <a:rPr lang="fr-FR" smtClean="0"/>
              <a:pPr/>
              <a:t>23/01/2026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63552" y="6356351"/>
            <a:ext cx="643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92544" y="1"/>
            <a:ext cx="949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E44C-BEF3-483C-8135-BCB35E9F5E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65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419100" indent="-419100" algn="l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AutoNum type="arabicParenR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38200" indent="-3810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AutoNum type="arabicPeriod"/>
        <a:defRPr sz="20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Photos\2013\Communication\PPT\FFVoile_Signature.jpg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10420350" y="6000750"/>
            <a:ext cx="1771650" cy="857250"/>
          </a:xfrm>
          <a:prstGeom prst="rect">
            <a:avLst/>
          </a:prstGeom>
          <a:noFill/>
        </p:spPr>
      </p:pic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9552384" y="1"/>
            <a:ext cx="1261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51A4-7E62-43E6-BA16-1C4AD23210C4}" type="datetimeFigureOut">
              <a:rPr lang="fr-FR" smtClean="0"/>
              <a:pPr/>
              <a:t>23/01/2026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63552" y="6356351"/>
            <a:ext cx="643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92544" y="1"/>
            <a:ext cx="949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E44C-BEF3-483C-8135-BCB35E9F5E4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84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419100" indent="-419100" algn="l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AutoNum type="arabicParenR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38200" indent="-3810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AutoNum type="arabicPeriod"/>
        <a:defRPr sz="20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sf@ffvoile.fr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lecompteasso.associations.gouv.fr/client/log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5A63820-9E37-A734-65C7-E781CF35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16" y="2588068"/>
            <a:ext cx="9625584" cy="1243585"/>
          </a:xfrm>
        </p:spPr>
        <p:txBody>
          <a:bodyPr/>
          <a:lstStyle/>
          <a:p>
            <a:pPr algn="ctr"/>
            <a:r>
              <a:rPr lang="fr-FR" dirty="0"/>
              <a:t>Webinaire PSF</a:t>
            </a:r>
            <a:br>
              <a:rPr lang="fr-FR" dirty="0"/>
            </a:br>
            <a:r>
              <a:rPr lang="fr-FR" dirty="0"/>
              <a:t>comptes-rendus financiers 2025</a:t>
            </a:r>
            <a:endParaRPr lang="fr-FR" dirty="0">
              <a:latin typeface="Bree Rg" panose="02000503000000020004" pitchFamily="50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8EA195F-FBF3-F0E8-AA1A-1B1B8FD96F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13075" y="1125538"/>
            <a:ext cx="8569325" cy="503237"/>
          </a:xfrm>
        </p:spPr>
        <p:txBody>
          <a:bodyPr/>
          <a:lstStyle/>
          <a:p>
            <a:r>
              <a:rPr lang="fr-FR" sz="2800" dirty="0">
                <a:latin typeface="Bree Rg" panose="02000503000000020004" pitchFamily="50" charset="0"/>
              </a:rPr>
              <a:t>WEBINAIRE / 23 janvier 2026</a:t>
            </a:r>
          </a:p>
        </p:txBody>
      </p:sp>
    </p:spTree>
    <p:extLst>
      <p:ext uri="{BB962C8B-B14F-4D97-AF65-F5344CB8AC3E}">
        <p14:creationId xmlns:p14="http://schemas.microsoft.com/office/powerpoint/2010/main" val="307988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FB2F5-DA23-C3CF-22C3-A3905F6E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582FE-955B-C3BE-436C-2BC261E8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des informations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188E5AF-2089-6F14-B5D7-B692AF61D69E}"/>
              </a:ext>
            </a:extLst>
          </p:cNvPr>
          <p:cNvSpPr txBox="1"/>
          <p:nvPr/>
        </p:nvSpPr>
        <p:spPr bwMode="auto">
          <a:xfrm>
            <a:off x="130736" y="5395810"/>
            <a:ext cx="50387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Ici vous trouverez les autres subventions demandées (hors PSF), cliquez sur le pour ajouter des subventions non prévues dans la demande initiale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D3FC8-2E5E-D331-957A-AB3E237CD2E2}"/>
              </a:ext>
            </a:extLst>
          </p:cNvPr>
          <p:cNvSpPr/>
          <p:nvPr/>
        </p:nvSpPr>
        <p:spPr bwMode="auto">
          <a:xfrm>
            <a:off x="9810750" y="3734938"/>
            <a:ext cx="838201" cy="5755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42179EF-F8F1-3E84-7167-12CA47535BE6}"/>
              </a:ext>
            </a:extLst>
          </p:cNvPr>
          <p:cNvGrpSpPr/>
          <p:nvPr/>
        </p:nvGrpSpPr>
        <p:grpSpPr>
          <a:xfrm>
            <a:off x="1232857" y="1672004"/>
            <a:ext cx="9726286" cy="3665581"/>
            <a:chOff x="1232857" y="1424473"/>
            <a:chExt cx="9726286" cy="3665581"/>
          </a:xfrm>
        </p:grpSpPr>
        <p:pic>
          <p:nvPicPr>
            <p:cNvPr id="12" name="Image 11" descr="Une image contenant texte, capture d’écran, logiciel, Page web&#10;&#10;Le contenu généré par l’IA peut être incorrect.">
              <a:extLst>
                <a:ext uri="{FF2B5EF4-FFF2-40B4-BE49-F238E27FC236}">
                  <a16:creationId xmlns:a16="http://schemas.microsoft.com/office/drawing/2014/main" id="{C1B0A465-04FC-CB5E-A72E-034663FBD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2857" y="1424473"/>
              <a:ext cx="9726286" cy="366558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DF59BFC-4511-89FD-F835-256478CC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2969" y="3236057"/>
              <a:ext cx="3849182" cy="22787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1CA738-BBC5-9EC7-BBE8-23ADC9A2262A}"/>
                </a:ext>
              </a:extLst>
            </p:cNvPr>
            <p:cNvSpPr/>
            <p:nvPr/>
          </p:nvSpPr>
          <p:spPr bwMode="auto">
            <a:xfrm>
              <a:off x="5274469" y="3270986"/>
              <a:ext cx="540545" cy="1929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19100" marR="0" indent="-4191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0000"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6498365-D7D0-5E76-86D9-66A895152D1D}"/>
              </a:ext>
            </a:extLst>
          </p:cNvPr>
          <p:cNvCxnSpPr>
            <a:cxnSpLocks/>
          </p:cNvCxnSpPr>
          <p:nvPr/>
        </p:nvCxnSpPr>
        <p:spPr bwMode="auto">
          <a:xfrm>
            <a:off x="3314700" y="1672004"/>
            <a:ext cx="2075855" cy="18465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AD7F79BC-EF67-A168-6306-1377C9A5A450}"/>
              </a:ext>
            </a:extLst>
          </p:cNvPr>
          <p:cNvSpPr txBox="1"/>
          <p:nvPr/>
        </p:nvSpPr>
        <p:spPr bwMode="auto">
          <a:xfrm>
            <a:off x="-90356" y="1256506"/>
            <a:ext cx="54809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Ici la région de votre structure sera indiquée</a:t>
            </a:r>
            <a:endParaRPr lang="fr-FR" sz="2100" b="1" dirty="0">
              <a:solidFill>
                <a:srgbClr val="061F5D"/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1880D9C-CC11-05FB-90E5-721E84991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856" y="5806343"/>
            <a:ext cx="327688" cy="281964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EEAD220-C2E8-4378-D4DB-F1F6221B457C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600" y="4391025"/>
            <a:ext cx="1000125" cy="10047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4A8CF8FB-412A-93E2-823A-1D5383443222}"/>
              </a:ext>
            </a:extLst>
          </p:cNvPr>
          <p:cNvSpPr/>
          <p:nvPr/>
        </p:nvSpPr>
        <p:spPr bwMode="auto">
          <a:xfrm>
            <a:off x="1583530" y="3837520"/>
            <a:ext cx="1362075" cy="34575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BCF48E-3F12-ED05-6BA8-111368378CE1}"/>
              </a:ext>
            </a:extLst>
          </p:cNvPr>
          <p:cNvSpPr/>
          <p:nvPr/>
        </p:nvSpPr>
        <p:spPr bwMode="auto">
          <a:xfrm>
            <a:off x="8153400" y="3123062"/>
            <a:ext cx="1917700" cy="71445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C927FB5-8B24-CADB-47FF-A21C44A616A8}"/>
              </a:ext>
            </a:extLst>
          </p:cNvPr>
          <p:cNvCxnSpPr>
            <a:cxnSpLocks/>
          </p:cNvCxnSpPr>
          <p:nvPr/>
        </p:nvCxnSpPr>
        <p:spPr bwMode="auto">
          <a:xfrm flipV="1">
            <a:off x="9112250" y="3837520"/>
            <a:ext cx="1136650" cy="16742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A85E4E5B-A947-8A31-F9EF-3115FFDB0D0A}"/>
              </a:ext>
            </a:extLst>
          </p:cNvPr>
          <p:cNvSpPr txBox="1"/>
          <p:nvPr/>
        </p:nvSpPr>
        <p:spPr bwMode="auto">
          <a:xfrm>
            <a:off x="7615731" y="5511800"/>
            <a:ext cx="32395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Veillez a bien </a:t>
            </a:r>
            <a:r>
              <a:rPr lang="fr-FR" sz="2100" b="1" dirty="0">
                <a:solidFill>
                  <a:srgbClr val="061F5D"/>
                </a:solidFill>
              </a:rPr>
              <a:t>enregistrer</a:t>
            </a:r>
            <a:r>
              <a:rPr lang="fr-FR" sz="2100" dirty="0">
                <a:solidFill>
                  <a:srgbClr val="061F5D"/>
                </a:solidFill>
              </a:rPr>
              <a:t> le montant complété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3D7B66EA-A141-A121-9CA2-FC2E3301E05B}"/>
              </a:ext>
            </a:extLst>
          </p:cNvPr>
          <p:cNvCxnSpPr>
            <a:cxnSpLocks/>
          </p:cNvCxnSpPr>
          <p:nvPr/>
        </p:nvCxnSpPr>
        <p:spPr bwMode="auto">
          <a:xfrm>
            <a:off x="9112250" y="1911210"/>
            <a:ext cx="0" cy="11876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78CACDDB-D944-AC59-575D-1FE591F71E2B}"/>
              </a:ext>
            </a:extLst>
          </p:cNvPr>
          <p:cNvSpPr txBox="1"/>
          <p:nvPr/>
        </p:nvSpPr>
        <p:spPr bwMode="auto">
          <a:xfrm>
            <a:off x="6801447" y="467990"/>
            <a:ext cx="44810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Ici, vous devez remplir le montant de la subvention </a:t>
            </a:r>
            <a:r>
              <a:rPr lang="fr-FR" sz="2100" b="1" dirty="0">
                <a:solidFill>
                  <a:srgbClr val="061F5D"/>
                </a:solidFill>
              </a:rPr>
              <a:t>réellement utilisé </a:t>
            </a:r>
            <a:r>
              <a:rPr lang="fr-FR" sz="2100" dirty="0">
                <a:solidFill>
                  <a:srgbClr val="061F5D"/>
                </a:solidFill>
              </a:rPr>
              <a:t>(</a:t>
            </a:r>
            <a:r>
              <a:rPr lang="fr-FR" sz="2100" u="sng" dirty="0">
                <a:solidFill>
                  <a:srgbClr val="061F5D"/>
                </a:solidFill>
              </a:rPr>
              <a:t>qui peut être différent du montant demandé et du montant accordé</a:t>
            </a:r>
            <a:r>
              <a:rPr lang="fr-FR" sz="2100" dirty="0">
                <a:solidFill>
                  <a:srgbClr val="061F5D"/>
                </a:solidFill>
              </a:rPr>
              <a:t>)</a:t>
            </a:r>
          </a:p>
        </p:txBody>
      </p:sp>
      <p:pic>
        <p:nvPicPr>
          <p:cNvPr id="47" name="Graphique 46" descr="Avertissement avec un remplissage uni">
            <a:extLst>
              <a:ext uri="{FF2B5EF4-FFF2-40B4-BE49-F238E27FC236}">
                <a16:creationId xmlns:a16="http://schemas.microsoft.com/office/drawing/2014/main" id="{F1F171FA-4B46-F7B4-9C21-EF0FFB6E2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9221" y="678538"/>
            <a:ext cx="577968" cy="5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7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3D8C4-B419-19E3-48CB-13BA04833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nombre, logiciel&#10;&#10;Le contenu généré par l’IA peut être incorrect.">
            <a:extLst>
              <a:ext uri="{FF2B5EF4-FFF2-40B4-BE49-F238E27FC236}">
                <a16:creationId xmlns:a16="http://schemas.microsoft.com/office/drawing/2014/main" id="{568E079D-E283-4257-670D-34F73E34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56" y="1299334"/>
            <a:ext cx="5762098" cy="35932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50FF67-D256-AE42-2B83-0E943D34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des informations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09633CA-88B1-25AD-8E5C-5CB544A14F27}"/>
              </a:ext>
            </a:extLst>
          </p:cNvPr>
          <p:cNvSpPr txBox="1"/>
          <p:nvPr/>
        </p:nvSpPr>
        <p:spPr bwMode="auto">
          <a:xfrm>
            <a:off x="6543676" y="2724400"/>
            <a:ext cx="5527584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Ces deux montants doivent être égaux car le bilan du </a:t>
            </a:r>
            <a:r>
              <a:rPr lang="fr-FR" sz="2100" b="1" dirty="0">
                <a:solidFill>
                  <a:srgbClr val="061F5D"/>
                </a:solidFill>
              </a:rPr>
              <a:t>budget doit être à l’équilibre</a:t>
            </a:r>
            <a:r>
              <a:rPr lang="fr-FR" sz="2100" dirty="0">
                <a:solidFill>
                  <a:srgbClr val="061F5D"/>
                </a:solidFill>
              </a:rPr>
              <a:t>. </a:t>
            </a:r>
          </a:p>
          <a:p>
            <a:pPr algn="just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Si votre structure est déficitaire, vous pouvez compenser l’écart en modifiant le montant des </a:t>
            </a:r>
            <a:r>
              <a:rPr lang="fr-FR" sz="2100" u="sng" dirty="0">
                <a:solidFill>
                  <a:srgbClr val="061F5D"/>
                </a:solidFill>
              </a:rPr>
              <a:t>fonds propres </a:t>
            </a:r>
            <a:r>
              <a:rPr lang="fr-FR" sz="2100" dirty="0">
                <a:solidFill>
                  <a:srgbClr val="061F5D"/>
                </a:solidFill>
              </a:rPr>
              <a:t>utilisés. </a:t>
            </a:r>
          </a:p>
        </p:txBody>
      </p:sp>
      <p:pic>
        <p:nvPicPr>
          <p:cNvPr id="6" name="Image 5" descr="Une image contenant texte, capture d’écran, ligne, nombre&#10;&#10;Le contenu généré par l’IA peut être incorrect.">
            <a:extLst>
              <a:ext uri="{FF2B5EF4-FFF2-40B4-BE49-F238E27FC236}">
                <a16:creationId xmlns:a16="http://schemas.microsoft.com/office/drawing/2014/main" id="{07AAE63D-DBBF-7A25-133A-07A056F17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240" y="1299334"/>
            <a:ext cx="5918019" cy="1224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FC54D66-6A9E-7A9E-70D9-DD13C8E98B9E}"/>
              </a:ext>
            </a:extLst>
          </p:cNvPr>
          <p:cNvSpPr/>
          <p:nvPr/>
        </p:nvSpPr>
        <p:spPr bwMode="auto">
          <a:xfrm>
            <a:off x="6153240" y="2132556"/>
            <a:ext cx="5578329" cy="20478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00B08A25-ECF3-A589-D50D-E87746A36779}"/>
              </a:ext>
            </a:extLst>
          </p:cNvPr>
          <p:cNvCxnSpPr>
            <a:cxnSpLocks/>
            <a:endCxn id="17" idx="4"/>
          </p:cNvCxnSpPr>
          <p:nvPr/>
        </p:nvCxnSpPr>
        <p:spPr bwMode="auto">
          <a:xfrm flipV="1">
            <a:off x="8465705" y="2337344"/>
            <a:ext cx="0" cy="4323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56F989B-7AA1-1EC6-8424-73834E24AA2D}"/>
              </a:ext>
            </a:extLst>
          </p:cNvPr>
          <p:cNvCxnSpPr>
            <a:cxnSpLocks/>
            <a:endCxn id="11" idx="4"/>
          </p:cNvCxnSpPr>
          <p:nvPr/>
        </p:nvCxnSpPr>
        <p:spPr bwMode="auto">
          <a:xfrm flipH="1" flipV="1">
            <a:off x="11425959" y="2337344"/>
            <a:ext cx="1" cy="4323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C92DB38D-689D-A3D8-7F3F-9E2AC123A2E4}"/>
              </a:ext>
            </a:extLst>
          </p:cNvPr>
          <p:cNvSpPr/>
          <p:nvPr/>
        </p:nvSpPr>
        <p:spPr bwMode="auto">
          <a:xfrm>
            <a:off x="8177682" y="2132556"/>
            <a:ext cx="576046" cy="204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DE19FA1-ACC9-55E8-CEFA-08DF5DD961D9}"/>
              </a:ext>
            </a:extLst>
          </p:cNvPr>
          <p:cNvSpPr/>
          <p:nvPr/>
        </p:nvSpPr>
        <p:spPr bwMode="auto">
          <a:xfrm>
            <a:off x="11137936" y="2132556"/>
            <a:ext cx="576046" cy="204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BFFD64-4F34-110D-C1ED-80EC7F968EAB}"/>
              </a:ext>
            </a:extLst>
          </p:cNvPr>
          <p:cNvSpPr/>
          <p:nvPr/>
        </p:nvSpPr>
        <p:spPr bwMode="auto">
          <a:xfrm>
            <a:off x="9296400" y="1492275"/>
            <a:ext cx="2194937" cy="21274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CC93FB6-C105-62A4-E198-65BE05893664}"/>
              </a:ext>
            </a:extLst>
          </p:cNvPr>
          <p:cNvSpPr txBox="1"/>
          <p:nvPr/>
        </p:nvSpPr>
        <p:spPr bwMode="auto">
          <a:xfrm>
            <a:off x="161199" y="4995186"/>
            <a:ext cx="118696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Par défaut, les montants de la colonne « Prévision » initialement renseignés lors de la demande de subvention, s’affichent dans les champs de la colonne « Réalisé ». Si ces valeurs ne correspondent pas, vous devez les modifier pour que le compte-rendu financier de l’action soit conforme au réalisé. </a:t>
            </a:r>
          </a:p>
        </p:txBody>
      </p:sp>
      <p:pic>
        <p:nvPicPr>
          <p:cNvPr id="30" name="Graphique 29" descr="Avertissement avec un remplissage uni">
            <a:extLst>
              <a:ext uri="{FF2B5EF4-FFF2-40B4-BE49-F238E27FC236}">
                <a16:creationId xmlns:a16="http://schemas.microsoft.com/office/drawing/2014/main" id="{0A79D138-B500-5C66-D18F-A49DDB0C88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23265" y="572445"/>
            <a:ext cx="577968" cy="5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5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DB431-4D2D-141A-964D-1A9113F3F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99E2A30E-062F-B2F2-B93A-FDA5DFC92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115" y="1196752"/>
            <a:ext cx="8568059" cy="35527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824CEA-F8A3-9E60-A281-8A68E450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des informations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207606-7251-9D0D-4090-B3B7BF289C28}"/>
              </a:ext>
            </a:extLst>
          </p:cNvPr>
          <p:cNvSpPr/>
          <p:nvPr/>
        </p:nvSpPr>
        <p:spPr bwMode="auto">
          <a:xfrm>
            <a:off x="4060162" y="1563835"/>
            <a:ext cx="6267012" cy="229696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0E9ACB2-565C-E25E-14FA-6FFD3C0657E1}"/>
              </a:ext>
            </a:extLst>
          </p:cNvPr>
          <p:cNvSpPr/>
          <p:nvPr/>
        </p:nvSpPr>
        <p:spPr bwMode="auto">
          <a:xfrm>
            <a:off x="9599880" y="4469174"/>
            <a:ext cx="775855" cy="316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DA567C1-4250-153A-D04D-B5FCA35D60AE}"/>
              </a:ext>
            </a:extLst>
          </p:cNvPr>
          <p:cNvSpPr txBox="1"/>
          <p:nvPr/>
        </p:nvSpPr>
        <p:spPr bwMode="auto">
          <a:xfrm>
            <a:off x="505472" y="4954303"/>
            <a:ext cx="1118105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Une fois que vous avez complété les différentes informations demandées en annexe et renseigné les informations </a:t>
            </a:r>
            <a:r>
              <a:rPr lang="fr-FR" sz="2100" u="sng" dirty="0">
                <a:solidFill>
                  <a:srgbClr val="061F5D"/>
                </a:solidFill>
              </a:rPr>
              <a:t>de l’ensemble des autres actions de votre dossier</a:t>
            </a:r>
            <a:r>
              <a:rPr lang="fr-FR" sz="2100" dirty="0">
                <a:solidFill>
                  <a:srgbClr val="061F5D"/>
                </a:solidFill>
              </a:rPr>
              <a:t>, cliquez sur « suivant ».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EDF1C6D-FAE3-488F-5A98-475A425FDF20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2759" y="4036818"/>
            <a:ext cx="0" cy="9174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937F7F7-7916-8ED2-6C73-9F26C97F0CF2}"/>
              </a:ext>
            </a:extLst>
          </p:cNvPr>
          <p:cNvCxnSpPr>
            <a:cxnSpLocks/>
          </p:cNvCxnSpPr>
          <p:nvPr/>
        </p:nvCxnSpPr>
        <p:spPr bwMode="auto">
          <a:xfrm flipV="1">
            <a:off x="9965293" y="4785234"/>
            <a:ext cx="0" cy="2607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3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C4841-C199-91AB-B4D4-477CD623B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ADAE9-1C10-D7DE-C8C3-E363F5FE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Pièces justificatives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0DDC6C0-B148-CB38-C8C5-80111D82C5D5}"/>
              </a:ext>
            </a:extLst>
          </p:cNvPr>
          <p:cNvSpPr txBox="1"/>
          <p:nvPr/>
        </p:nvSpPr>
        <p:spPr bwMode="auto">
          <a:xfrm>
            <a:off x="7421418" y="2059654"/>
            <a:ext cx="40198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Cliquez ici pour modifier les coordonnées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26226A0-BBC3-FF59-4312-5EC50C692D84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2759" y="4036818"/>
            <a:ext cx="0" cy="9174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 descr="Une image contenant texte, capture d’écran, Police, logiciel&#10;&#10;Le contenu généré par l’IA peut être incorrect.">
            <a:extLst>
              <a:ext uri="{FF2B5EF4-FFF2-40B4-BE49-F238E27FC236}">
                <a16:creationId xmlns:a16="http://schemas.microsoft.com/office/drawing/2014/main" id="{78B01F3F-E57D-F38C-B39E-D4D133223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09" y="1320119"/>
            <a:ext cx="6643127" cy="25597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3279E6F-CB18-A50C-3B13-31E54D4E1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05" y="3962566"/>
            <a:ext cx="10083389" cy="11017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A87F97-E8F5-CD7E-6C58-1B82FAF23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305" y="5138548"/>
            <a:ext cx="10083389" cy="108345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EEFAABB-D5CE-11E8-9D0A-66869E9858C9}"/>
              </a:ext>
            </a:extLst>
          </p:cNvPr>
          <p:cNvSpPr/>
          <p:nvPr/>
        </p:nvSpPr>
        <p:spPr bwMode="auto">
          <a:xfrm>
            <a:off x="4969164" y="2142836"/>
            <a:ext cx="1366981" cy="75738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ADC2691-0330-022D-259C-B76D2265BC2B}"/>
              </a:ext>
            </a:extLst>
          </p:cNvPr>
          <p:cNvSpPr/>
          <p:nvPr/>
        </p:nvSpPr>
        <p:spPr bwMode="auto">
          <a:xfrm>
            <a:off x="6413211" y="2299203"/>
            <a:ext cx="434109" cy="316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189FDB7-2EB4-A3FA-17E8-DBD940E53A85}"/>
              </a:ext>
            </a:extLst>
          </p:cNvPr>
          <p:cNvCxnSpPr>
            <a:cxnSpLocks/>
          </p:cNvCxnSpPr>
          <p:nvPr/>
        </p:nvCxnSpPr>
        <p:spPr bwMode="auto">
          <a:xfrm flipH="1">
            <a:off x="6847320" y="2457233"/>
            <a:ext cx="54177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1E8B34C3-3F0C-39F0-5D7D-194B94AE5357}"/>
              </a:ext>
            </a:extLst>
          </p:cNvPr>
          <p:cNvSpPr/>
          <p:nvPr/>
        </p:nvSpPr>
        <p:spPr bwMode="auto">
          <a:xfrm>
            <a:off x="3466666" y="2977331"/>
            <a:ext cx="434109" cy="316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7A8C6DC-2493-2495-BD06-0DF5781E4A1D}"/>
              </a:ext>
            </a:extLst>
          </p:cNvPr>
          <p:cNvCxnSpPr>
            <a:cxnSpLocks/>
          </p:cNvCxnSpPr>
          <p:nvPr/>
        </p:nvCxnSpPr>
        <p:spPr bwMode="auto">
          <a:xfrm flipH="1">
            <a:off x="3900775" y="3135361"/>
            <a:ext cx="355297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BD8E1A7F-F371-B058-100B-D647A315FF43}"/>
              </a:ext>
            </a:extLst>
          </p:cNvPr>
          <p:cNvSpPr txBox="1"/>
          <p:nvPr/>
        </p:nvSpPr>
        <p:spPr bwMode="auto">
          <a:xfrm>
            <a:off x="7421418" y="2766029"/>
            <a:ext cx="40198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Cliquez ici pour ajouter une nouvelle personne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707E3-EC67-087E-DD0D-151999F17C91}"/>
              </a:ext>
            </a:extLst>
          </p:cNvPr>
          <p:cNvSpPr/>
          <p:nvPr/>
        </p:nvSpPr>
        <p:spPr bwMode="auto">
          <a:xfrm>
            <a:off x="10186987" y="4427826"/>
            <a:ext cx="552449" cy="49313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59830-624F-B4D5-7921-226165EF65D8}"/>
              </a:ext>
            </a:extLst>
          </p:cNvPr>
          <p:cNvSpPr/>
          <p:nvPr/>
        </p:nvSpPr>
        <p:spPr bwMode="auto">
          <a:xfrm>
            <a:off x="10501313" y="5610225"/>
            <a:ext cx="314326" cy="26913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A739EE0-0E26-2BB0-3230-FACF0BE0499B}"/>
              </a:ext>
            </a:extLst>
          </p:cNvPr>
          <p:cNvSpPr/>
          <p:nvPr/>
        </p:nvSpPr>
        <p:spPr bwMode="auto">
          <a:xfrm>
            <a:off x="10601326" y="5951989"/>
            <a:ext cx="577850" cy="316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3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31E88-36A8-1C58-4189-78CE13CCB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5FD60-C56B-20E5-D313-2C0DB8BD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Attestation et transmission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6EB95B7-2623-9FB3-CDDC-1AE591864027}"/>
              </a:ext>
            </a:extLst>
          </p:cNvPr>
          <p:cNvSpPr txBox="1"/>
          <p:nvPr/>
        </p:nvSpPr>
        <p:spPr bwMode="auto">
          <a:xfrm>
            <a:off x="389985" y="3981651"/>
            <a:ext cx="327220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Vous pouvez, si vous ne l’avez pas fait avant, visualiser et télécharger le récapitulatif de votre compte rendu financier.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01D3FB5-11DF-D6D0-4D7C-84A13D5AEBBA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2759" y="4036818"/>
            <a:ext cx="0" cy="9174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 4" descr="Une image contenant texte, Polic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611C06B-67F5-1EE5-54D7-CB28FB796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13" y="1255020"/>
            <a:ext cx="6364040" cy="2302082"/>
          </a:xfrm>
          <a:prstGeom prst="rect">
            <a:avLst/>
          </a:prstGeom>
        </p:spPr>
      </p:pic>
      <p:pic>
        <p:nvPicPr>
          <p:cNvPr id="8" name="Image 7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39EA7837-E5B2-2332-A104-70CDBCD66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074" y="3862123"/>
            <a:ext cx="4419852" cy="184622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AE47191-06E5-D3F7-7BDE-D46304070E03}"/>
              </a:ext>
            </a:extLst>
          </p:cNvPr>
          <p:cNvSpPr/>
          <p:nvPr/>
        </p:nvSpPr>
        <p:spPr bwMode="auto">
          <a:xfrm>
            <a:off x="2495550" y="1819275"/>
            <a:ext cx="223838" cy="50244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FC0D06-8897-F5C3-1E10-D3C47A4F4F7C}"/>
              </a:ext>
            </a:extLst>
          </p:cNvPr>
          <p:cNvSpPr/>
          <p:nvPr/>
        </p:nvSpPr>
        <p:spPr bwMode="auto">
          <a:xfrm>
            <a:off x="3044844" y="2533649"/>
            <a:ext cx="492106" cy="18811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2E235AE-D107-6239-04ED-9BDC863CFABD}"/>
              </a:ext>
            </a:extLst>
          </p:cNvPr>
          <p:cNvSpPr/>
          <p:nvPr/>
        </p:nvSpPr>
        <p:spPr bwMode="auto">
          <a:xfrm>
            <a:off x="7156161" y="3187942"/>
            <a:ext cx="1752889" cy="44470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6E7B7C-D97A-DD3C-70AC-119C0C2C8B92}"/>
              </a:ext>
            </a:extLst>
          </p:cNvPr>
          <p:cNvSpPr/>
          <p:nvPr/>
        </p:nvSpPr>
        <p:spPr bwMode="auto">
          <a:xfrm>
            <a:off x="4762088" y="5045994"/>
            <a:ext cx="2673184" cy="44470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C46453B-D2D7-FCF1-4360-A99CBC80084B}"/>
              </a:ext>
            </a:extLst>
          </p:cNvPr>
          <p:cNvSpPr/>
          <p:nvPr/>
        </p:nvSpPr>
        <p:spPr bwMode="auto">
          <a:xfrm>
            <a:off x="4862678" y="2832963"/>
            <a:ext cx="1519649" cy="316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050132C-934B-FA72-1409-C85D51E1570F}"/>
              </a:ext>
            </a:extLst>
          </p:cNvPr>
          <p:cNvCxnSpPr>
            <a:cxnSpLocks/>
            <a:stCxn id="28" idx="0"/>
          </p:cNvCxnSpPr>
          <p:nvPr/>
        </p:nvCxnSpPr>
        <p:spPr bwMode="auto">
          <a:xfrm flipV="1">
            <a:off x="2026086" y="2995877"/>
            <a:ext cx="2736002" cy="9857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2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A24EC-9F60-2EEB-8F12-93751D776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6909B-B97D-04B1-DF99-9EF754BC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3" y="2276872"/>
            <a:ext cx="7079101" cy="2088232"/>
          </a:xfrm>
        </p:spPr>
        <p:txBody>
          <a:bodyPr/>
          <a:lstStyle/>
          <a:p>
            <a:r>
              <a:rPr lang="fr-FR" dirty="0"/>
              <a:t>Suivre les démarches</a:t>
            </a:r>
            <a:endParaRPr lang="fr-FR" sz="1400" dirty="0">
              <a:solidFill>
                <a:srgbClr val="0119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6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49D2D-FC30-BA5A-1B5D-449702B3E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C0E145D-EED9-AFD2-3E68-CD64A10EA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04" y="1530967"/>
            <a:ext cx="2181340" cy="1927952"/>
          </a:xfrm>
          <a:prstGeom prst="rect">
            <a:avLst/>
          </a:prstGeom>
        </p:spPr>
      </p:pic>
      <p:pic>
        <p:nvPicPr>
          <p:cNvPr id="6" name="Image 5" descr="Une image contenant text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7EE45CB-C1B9-15F3-1B42-D9E0843DA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24" y="1545222"/>
            <a:ext cx="8423276" cy="24078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520FD1E-F50B-2EFC-1741-8C9EF5C1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Suivre les démarches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3CAB65-07FF-464F-6F04-BD54A763785E}"/>
              </a:ext>
            </a:extLst>
          </p:cNvPr>
          <p:cNvSpPr/>
          <p:nvPr/>
        </p:nvSpPr>
        <p:spPr bwMode="auto">
          <a:xfrm>
            <a:off x="1327117" y="1545222"/>
            <a:ext cx="1259313" cy="316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BCFD6B0-AE18-4D19-FAA6-A4368D85A895}"/>
              </a:ext>
            </a:extLst>
          </p:cNvPr>
          <p:cNvSpPr txBox="1"/>
          <p:nvPr/>
        </p:nvSpPr>
        <p:spPr bwMode="auto">
          <a:xfrm>
            <a:off x="505472" y="4287261"/>
            <a:ext cx="1118105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Vous pouvez maintenant suivre vos démarches en revenant sur le Compte Asso et en sélectionnant « voir les comptes rendus financiers » dans le menu déroulant « suivi des démarches ». La notification montre que le compte-rendu financier a bien été transmis et reçu par le service instructeur. L’état d’avancement du compte rendu financier est passé de « à saisir » à « reçu par le service instructeur »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D51285-7E4B-0746-7597-45B9CD0CD0DB}"/>
              </a:ext>
            </a:extLst>
          </p:cNvPr>
          <p:cNvSpPr/>
          <p:nvPr/>
        </p:nvSpPr>
        <p:spPr bwMode="auto">
          <a:xfrm>
            <a:off x="3159124" y="2580486"/>
            <a:ext cx="7728290" cy="74576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8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des points de vigilance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64E74B-93ED-4E38-B91C-A884264750B7}"/>
              </a:ext>
            </a:extLst>
          </p:cNvPr>
          <p:cNvSpPr txBox="1"/>
          <p:nvPr/>
        </p:nvSpPr>
        <p:spPr bwMode="auto">
          <a:xfrm>
            <a:off x="141890" y="1280835"/>
            <a:ext cx="11908220" cy="542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100" dirty="0">
                <a:solidFill>
                  <a:srgbClr val="061F5D"/>
                </a:solidFill>
              </a:rPr>
              <a:t>Nous vous prions d’être particulièrement vigilants sur les points suivants au moment de compléter le compte-rendu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061F5D"/>
                </a:solidFill>
                <a:effectLst/>
                <a:uLnTx/>
                <a:uFillTx/>
              </a:rPr>
              <a:t> 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100" i="0" u="none" strike="noStrike" kern="1200" cap="none" spc="0" normalizeH="0" baseline="0" noProof="0" dirty="0">
                <a:ln>
                  <a:noFill/>
                </a:ln>
                <a:solidFill>
                  <a:srgbClr val="061F5D"/>
                </a:solidFill>
                <a:effectLst/>
                <a:uLnTx/>
                <a:uFillTx/>
              </a:rPr>
              <a:t>Le montant à compléter dans le volet « montant réalisé » correspond généralement au </a:t>
            </a:r>
            <a:r>
              <a:rPr kumimoji="0" lang="fr-FR" sz="2100" b="1" i="0" u="sng" strike="noStrike" kern="1200" cap="none" spc="0" normalizeH="0" baseline="0" noProof="0" dirty="0">
                <a:ln>
                  <a:noFill/>
                </a:ln>
                <a:solidFill>
                  <a:srgbClr val="061F5D"/>
                </a:solidFill>
                <a:effectLst/>
                <a:uLnTx/>
                <a:uFillTx/>
              </a:rPr>
              <a:t>montant accordé</a:t>
            </a:r>
            <a:r>
              <a:rPr kumimoji="0" lang="fr-FR" sz="2100" i="0" u="none" strike="noStrike" kern="1200" cap="none" spc="0" normalizeH="0" baseline="0" noProof="0" dirty="0">
                <a:ln>
                  <a:noFill/>
                </a:ln>
                <a:solidFill>
                  <a:srgbClr val="061F5D"/>
                </a:solidFill>
                <a:effectLst/>
                <a:uLnTx/>
                <a:uFillTx/>
              </a:rPr>
              <a:t> (visible dans le tableau récapitulatif en haut de votre écran) et non au montant demandé.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100" dirty="0">
                <a:solidFill>
                  <a:srgbClr val="061F5D"/>
                </a:solidFill>
              </a:rPr>
              <a:t>Le bilan financier doit être cohérent avec la </a:t>
            </a:r>
            <a:r>
              <a:rPr lang="fr-FR" sz="2100" b="1" u="sng" dirty="0">
                <a:solidFill>
                  <a:srgbClr val="061F5D"/>
                </a:solidFill>
              </a:rPr>
              <a:t>réalisation effective de l’action</a:t>
            </a:r>
            <a:r>
              <a:rPr lang="fr-FR" sz="2100" dirty="0">
                <a:solidFill>
                  <a:srgbClr val="061F5D"/>
                </a:solidFill>
              </a:rPr>
              <a:t>. Les montants des différents produits et charges renseignés doivent donc correspondre au maximum à ce qui a été dépensé et perçu dans le cadre de l’action.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100" i="0" u="none" strike="noStrike" kern="1200" cap="none" spc="0" normalizeH="0" baseline="0" noProof="0" dirty="0">
                <a:ln>
                  <a:noFill/>
                </a:ln>
                <a:solidFill>
                  <a:srgbClr val="061F5D"/>
                </a:solidFill>
                <a:effectLst/>
                <a:uLnTx/>
                <a:uFillTx/>
              </a:rPr>
              <a:t>Les </a:t>
            </a:r>
            <a:r>
              <a:rPr kumimoji="0" lang="fr-FR" sz="2100" b="1" i="0" u="sng" strike="noStrike" kern="1200" cap="none" spc="0" normalizeH="0" baseline="0" noProof="0" dirty="0">
                <a:ln>
                  <a:noFill/>
                </a:ln>
                <a:solidFill>
                  <a:srgbClr val="061F5D"/>
                </a:solidFill>
                <a:effectLst/>
                <a:uLnTx/>
                <a:uFillTx/>
              </a:rPr>
              <a:t>dates de réalisation </a:t>
            </a:r>
            <a:r>
              <a:rPr kumimoji="0" lang="fr-FR" sz="2100" i="0" u="none" strike="noStrike" kern="1200" cap="none" spc="0" normalizeH="0" baseline="0" noProof="0" dirty="0">
                <a:ln>
                  <a:noFill/>
                </a:ln>
                <a:solidFill>
                  <a:srgbClr val="061F5D"/>
                </a:solidFill>
                <a:effectLst/>
                <a:uLnTx/>
                <a:uFillTx/>
              </a:rPr>
              <a:t>de l’action</a:t>
            </a:r>
            <a:r>
              <a:rPr lang="fr-FR" sz="2100" dirty="0">
                <a:solidFill>
                  <a:srgbClr val="061F5D"/>
                </a:solidFill>
              </a:rPr>
              <a:t> doivent être cohérentes. L</a:t>
            </a:r>
            <a:r>
              <a:rPr kumimoji="0" lang="fr-FR" sz="2100" i="0" u="none" strike="noStrike" kern="1200" cap="none" spc="0" normalizeH="0" baseline="0" noProof="0" dirty="0">
                <a:ln>
                  <a:noFill/>
                </a:ln>
                <a:solidFill>
                  <a:srgbClr val="061F5D"/>
                </a:solidFill>
                <a:effectLst/>
                <a:uLnTx/>
                <a:uFillTx/>
              </a:rPr>
              <a:t>es actions financées dans le cadre de la campagne PSF 2025 doivent impérativement avoir débuté en 2025.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100" b="1" u="sng" dirty="0">
                <a:solidFill>
                  <a:srgbClr val="061F5D"/>
                </a:solidFill>
              </a:rPr>
              <a:t>Le bilan doit être équilibré</a:t>
            </a:r>
            <a:r>
              <a:rPr lang="fr-FR" sz="2100" dirty="0">
                <a:solidFill>
                  <a:srgbClr val="061F5D"/>
                </a:solidFill>
              </a:rPr>
              <a:t>: le montant du total des charges réalisées doit être égal au montant du total des produits réalisés. </a:t>
            </a:r>
            <a:endParaRPr kumimoji="0" lang="fr-FR" sz="2100" i="0" u="none" strike="noStrike" kern="1200" cap="none" spc="0" normalizeH="0" baseline="0" noProof="0" dirty="0">
              <a:ln>
                <a:noFill/>
              </a:ln>
              <a:solidFill>
                <a:srgbClr val="061F5D"/>
              </a:solidFill>
              <a:effectLst/>
              <a:uLnTx/>
              <a:uFillTx/>
            </a:endParaRPr>
          </a:p>
          <a:p>
            <a:pPr marL="800100" lvl="1" indent="-342900" eaLnBrk="0" hangingPunct="0">
              <a:spcBef>
                <a:spcPct val="50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kumimoji="0" lang="fr-FR" sz="2100" i="0" u="none" strike="noStrike" kern="1200" cap="none" spc="0" normalizeH="0" baseline="0" noProof="0" dirty="0">
                <a:ln>
                  <a:noFill/>
                </a:ln>
                <a:solidFill>
                  <a:srgbClr val="061F5D"/>
                </a:solidFill>
                <a:effectLst/>
                <a:uLnTx/>
                <a:uFillTx/>
              </a:rPr>
              <a:t>Le compte-rendu transmis peut être intermédiaire si votre action n’est pas terminée avant le 30 juin 2026, mais vous devrez bien veiller à le </a:t>
            </a:r>
            <a:r>
              <a:rPr kumimoji="0" lang="fr-FR" sz="2100" b="1" i="0" u="sng" strike="noStrike" kern="1200" cap="none" spc="0" normalizeH="0" baseline="0" noProof="0" dirty="0">
                <a:ln>
                  <a:noFill/>
                </a:ln>
                <a:solidFill>
                  <a:srgbClr val="061F5D"/>
                </a:solidFill>
                <a:effectLst/>
                <a:uLnTx/>
                <a:uFillTx/>
              </a:rPr>
              <a:t>finaliser une fois votre action réalisée</a:t>
            </a:r>
            <a:r>
              <a:rPr kumimoji="0" lang="fr-FR" sz="2100" i="0" u="none" strike="noStrike" kern="1200" cap="none" spc="0" normalizeH="0" baseline="0" noProof="0" dirty="0">
                <a:ln>
                  <a:noFill/>
                </a:ln>
                <a:solidFill>
                  <a:srgbClr val="061F5D"/>
                </a:solidFill>
                <a:effectLst/>
                <a:uLnTx/>
                <a:uFillTx/>
              </a:rPr>
              <a:t>. </a:t>
            </a:r>
            <a:endParaRPr lang="fr-FR" sz="2100" dirty="0">
              <a:solidFill>
                <a:srgbClr val="061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7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772EF-60BB-297E-0BD2-8B8148829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4DE3CD-1F36-03E6-165A-CCAE636E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534" y="2384884"/>
            <a:ext cx="7690930" cy="673626"/>
          </a:xfrm>
        </p:spPr>
        <p:txBody>
          <a:bodyPr/>
          <a:lstStyle/>
          <a:p>
            <a:r>
              <a:rPr lang="fr-FR" dirty="0"/>
              <a:t>Merci pour votre participation</a:t>
            </a:r>
            <a:endParaRPr lang="fr-FR" sz="1400" dirty="0">
              <a:solidFill>
                <a:srgbClr val="011955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864053-1451-169B-3CEA-5BAD665A4254}"/>
              </a:ext>
            </a:extLst>
          </p:cNvPr>
          <p:cNvSpPr txBox="1"/>
          <p:nvPr/>
        </p:nvSpPr>
        <p:spPr bwMode="auto">
          <a:xfrm>
            <a:off x="3721149" y="3368566"/>
            <a:ext cx="47497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Contact : </a:t>
            </a:r>
          </a:p>
          <a:p>
            <a:pPr algn="ctr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  <a:hlinkClick r:id="rId2"/>
              </a:rPr>
              <a:t>psf@ffvoile.fr</a:t>
            </a:r>
            <a:endParaRPr lang="fr-FR" sz="2100" dirty="0">
              <a:solidFill>
                <a:srgbClr val="061F5D"/>
              </a:solidFill>
            </a:endParaRPr>
          </a:p>
          <a:p>
            <a:pPr algn="ctr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01.40.60.37.53</a:t>
            </a:r>
          </a:p>
        </p:txBody>
      </p:sp>
    </p:spTree>
    <p:extLst>
      <p:ext uri="{BB962C8B-B14F-4D97-AF65-F5344CB8AC3E}">
        <p14:creationId xmlns:p14="http://schemas.microsoft.com/office/powerpoint/2010/main" val="5359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1663" y="2276872"/>
            <a:ext cx="6663463" cy="2088232"/>
          </a:xfrm>
        </p:spPr>
        <p:txBody>
          <a:bodyPr/>
          <a:lstStyle/>
          <a:p>
            <a:r>
              <a:rPr lang="fr-FR" dirty="0"/>
              <a:t>Accéder au compte-rendu financier</a:t>
            </a:r>
            <a:r>
              <a:rPr lang="fr-FR" sz="1400" dirty="0">
                <a:solidFill>
                  <a:srgbClr val="01195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3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9C950E-F9BB-405E-860E-A436E5E6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Accéder au compte-rendu financier</a:t>
            </a:r>
          </a:p>
        </p:txBody>
      </p:sp>
      <p:pic>
        <p:nvPicPr>
          <p:cNvPr id="9" name="Image 8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E7DD3D6-949E-5F18-1EAD-AF9665C8F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14" y="1444752"/>
            <a:ext cx="8971571" cy="369417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24BDEF-EC24-BA5E-B9F7-35F576BD6B4A}"/>
              </a:ext>
            </a:extLst>
          </p:cNvPr>
          <p:cNvSpPr txBox="1"/>
          <p:nvPr/>
        </p:nvSpPr>
        <p:spPr bwMode="auto">
          <a:xfrm>
            <a:off x="947427" y="5478368"/>
            <a:ext cx="10297144" cy="41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just" eaLnBrk="0" hangingPunct="0">
              <a:spcBef>
                <a:spcPct val="50000"/>
              </a:spcBef>
              <a:buSzTx/>
              <a:defRPr/>
            </a:pPr>
            <a:r>
              <a:rPr lang="fr-FR" sz="2100" dirty="0">
                <a:solidFill>
                  <a:srgbClr val="061F5D"/>
                </a:solidFill>
              </a:rPr>
              <a:t>Lien du site Le Compte Asso : </a:t>
            </a:r>
            <a:r>
              <a:rPr lang="fr-FR" sz="2100" dirty="0">
                <a:solidFill>
                  <a:srgbClr val="061F5D"/>
                </a:solidFill>
                <a:hlinkClick r:id="rId4"/>
              </a:rPr>
              <a:t>https://lecompteasso.associations.gouv.fr/client/login</a:t>
            </a:r>
            <a:endParaRPr lang="fr-FR" sz="2100" dirty="0">
              <a:solidFill>
                <a:srgbClr val="061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6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0E9AD-5D80-85B3-3B8D-52ACFEB42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8D147-5875-4E55-BA66-416EBCD7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Accéder au compte-rendu financier</a:t>
            </a:r>
          </a:p>
        </p:txBody>
      </p:sp>
      <p:pic>
        <p:nvPicPr>
          <p:cNvPr id="11" name="Image 10" descr="Une image contenant texte, capture d’écran, Site web, logiciel&#10;&#10;Le contenu généré par l’IA peut être incorrect.">
            <a:extLst>
              <a:ext uri="{FF2B5EF4-FFF2-40B4-BE49-F238E27FC236}">
                <a16:creationId xmlns:a16="http://schemas.microsoft.com/office/drawing/2014/main" id="{2F892524-695D-47D0-4BAE-D100F7FD8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677" y="1353312"/>
            <a:ext cx="8989484" cy="2989994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B82B94A2-3F3C-969E-76F4-9B3686E38E22}"/>
              </a:ext>
            </a:extLst>
          </p:cNvPr>
          <p:cNvCxnSpPr>
            <a:cxnSpLocks/>
            <a:stCxn id="14" idx="0"/>
          </p:cNvCxnSpPr>
          <p:nvPr/>
        </p:nvCxnSpPr>
        <p:spPr bwMode="auto">
          <a:xfrm flipV="1">
            <a:off x="6025430" y="2313432"/>
            <a:ext cx="2021290" cy="21428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5999107-72B5-86BF-177A-BF7B5AE6B72F}"/>
              </a:ext>
            </a:extLst>
          </p:cNvPr>
          <p:cNvSpPr txBox="1"/>
          <p:nvPr/>
        </p:nvSpPr>
        <p:spPr bwMode="auto">
          <a:xfrm>
            <a:off x="785452" y="4456240"/>
            <a:ext cx="1047995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Vous pouvez commencer à saisir les comptes-rendus financiers (CRF) des dossiers de votre structure en cliquant sur ce bouton (« Saisir les comptes rendus financiers »).</a:t>
            </a:r>
          </a:p>
          <a:p>
            <a:pPr marL="1257300" lvl="2" indent="-342900" eaLnBrk="0" hangingPunct="0">
              <a:spcBef>
                <a:spcPct val="50000"/>
              </a:spcBef>
              <a:buSzTx/>
              <a:buFont typeface="Wingdings" panose="05000000000000000000" pitchFamily="2" charset="2"/>
              <a:buChar char="§"/>
            </a:pPr>
            <a:r>
              <a:rPr lang="fr-FR" sz="2100" dirty="0">
                <a:solidFill>
                  <a:srgbClr val="061F5D"/>
                </a:solidFill>
              </a:rPr>
              <a:t>Un dossier peut contenir plusieurs actions : il faut compléter le compte-rendu pour chaque action subventionnée</a:t>
            </a:r>
          </a:p>
          <a:p>
            <a:pPr marL="342900" indent="-342900" eaLnBrk="0" hangingPunct="0">
              <a:spcBef>
                <a:spcPct val="50000"/>
              </a:spcBef>
              <a:buSzTx/>
              <a:buFont typeface="Wingdings" panose="05000000000000000000" pitchFamily="2" charset="2"/>
              <a:buChar char="§"/>
            </a:pPr>
            <a:endParaRPr lang="fr-FR" sz="2100" dirty="0">
              <a:solidFill>
                <a:srgbClr val="061F5D"/>
              </a:solidFill>
            </a:endParaRPr>
          </a:p>
        </p:txBody>
      </p:sp>
      <p:pic>
        <p:nvPicPr>
          <p:cNvPr id="19" name="Graphique 18" descr="Avertissement avec un remplissage uni">
            <a:extLst>
              <a:ext uri="{FF2B5EF4-FFF2-40B4-BE49-F238E27FC236}">
                <a16:creationId xmlns:a16="http://schemas.microsoft.com/office/drawing/2014/main" id="{034B9C64-F074-11B2-C400-A92E13A94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5693" y="5321808"/>
            <a:ext cx="577968" cy="5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9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7E271-213B-3AE3-1FA9-6E31F39F7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669D0-C4A9-F1AA-026B-ABD925A5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Accéder au compte-rendu financier</a:t>
            </a:r>
          </a:p>
        </p:txBody>
      </p:sp>
      <p:pic>
        <p:nvPicPr>
          <p:cNvPr id="5" name="Image 4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26643640-14FE-9DF8-4671-66ECEFB36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1" y="1436853"/>
            <a:ext cx="7614459" cy="4689627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6470B20-5F99-EAE2-292C-9F3D9573A2E7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>
            <a:off x="6096000" y="1577016"/>
            <a:ext cx="1887681" cy="13756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21F6AA60-830F-7FDD-7444-4B29379283E8}"/>
              </a:ext>
            </a:extLst>
          </p:cNvPr>
          <p:cNvSpPr txBox="1"/>
          <p:nvPr/>
        </p:nvSpPr>
        <p:spPr bwMode="auto">
          <a:xfrm>
            <a:off x="7983681" y="1115351"/>
            <a:ext cx="38344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1800" dirty="0">
                <a:solidFill>
                  <a:srgbClr val="061F5D"/>
                </a:solidFill>
              </a:rPr>
              <a:t>Le dossier est bien à l’état « Payé, en attente des comptes rendus financiers »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539C474-A964-1880-954B-B24D04678393}"/>
              </a:ext>
            </a:extLst>
          </p:cNvPr>
          <p:cNvSpPr/>
          <p:nvPr/>
        </p:nvSpPr>
        <p:spPr bwMode="auto">
          <a:xfrm>
            <a:off x="6481255" y="3329865"/>
            <a:ext cx="645922" cy="64551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FCC754-54E3-66DE-70E0-9E27DDA6BA91}"/>
              </a:ext>
            </a:extLst>
          </p:cNvPr>
          <p:cNvSpPr txBox="1"/>
          <p:nvPr/>
        </p:nvSpPr>
        <p:spPr bwMode="auto">
          <a:xfrm>
            <a:off x="8061842" y="2536003"/>
            <a:ext cx="3966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buSzTx/>
            </a:pPr>
            <a:r>
              <a:rPr lang="fr-FR" sz="1800" dirty="0">
                <a:solidFill>
                  <a:srgbClr val="061F5D"/>
                </a:solidFill>
              </a:rPr>
              <a:t>Il faut cliquer sur ce logo pour commencer la saisie du CRF </a:t>
            </a:r>
            <a:r>
              <a:rPr lang="fr-FR" sz="1800" b="1" dirty="0">
                <a:solidFill>
                  <a:srgbClr val="061F5D"/>
                </a:solidFill>
              </a:rPr>
              <a:t>du dossier</a:t>
            </a:r>
            <a:r>
              <a:rPr lang="fr-FR" sz="1800" dirty="0">
                <a:solidFill>
                  <a:srgbClr val="061F5D"/>
                </a:solidFill>
              </a:rPr>
              <a:t> («Reprendre le compte-rendu financier ») 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22CACC5-4211-A3D2-7403-C45ED2A82EA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17520" y="3636211"/>
            <a:ext cx="4760560" cy="6137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EC9651E-2E5F-08B1-C495-FF8E6CBA25F7}"/>
              </a:ext>
            </a:extLst>
          </p:cNvPr>
          <p:cNvSpPr txBox="1"/>
          <p:nvPr/>
        </p:nvSpPr>
        <p:spPr bwMode="auto">
          <a:xfrm>
            <a:off x="7778080" y="4050189"/>
            <a:ext cx="394154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1800" dirty="0">
                <a:solidFill>
                  <a:srgbClr val="061F5D"/>
                </a:solidFill>
              </a:rPr>
              <a:t>4 états de saisie possibles :</a:t>
            </a:r>
          </a:p>
          <a:p>
            <a:pPr marL="342900" indent="-342900" algn="just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1800" dirty="0">
                <a:solidFill>
                  <a:srgbClr val="061F5D"/>
                </a:solidFill>
              </a:rPr>
              <a:t>À saisir</a:t>
            </a:r>
          </a:p>
          <a:p>
            <a:pPr marL="342900" indent="-342900" algn="just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1800" dirty="0">
                <a:solidFill>
                  <a:srgbClr val="061F5D"/>
                </a:solidFill>
              </a:rPr>
              <a:t>En cours de saisie </a:t>
            </a:r>
          </a:p>
          <a:p>
            <a:pPr marL="342900" indent="-342900" algn="just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1800" dirty="0">
                <a:solidFill>
                  <a:srgbClr val="061F5D"/>
                </a:solidFill>
              </a:rPr>
              <a:t>Transmis au service instructeur</a:t>
            </a:r>
          </a:p>
          <a:p>
            <a:pPr marL="342900" indent="-342900" algn="just" eaLnBrk="0" hangingPunct="0">
              <a:spcBef>
                <a:spcPct val="50000"/>
              </a:spcBef>
              <a:buSzTx/>
              <a:buFontTx/>
              <a:buChar char="-"/>
            </a:pPr>
            <a:r>
              <a:rPr lang="fr-FR" sz="1800" dirty="0">
                <a:solidFill>
                  <a:srgbClr val="061F5D"/>
                </a:solidFill>
              </a:rPr>
              <a:t>Reçu par le service instructeur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643BCFE-3515-D3F3-55DB-7CF3ADDDE632}"/>
              </a:ext>
            </a:extLst>
          </p:cNvPr>
          <p:cNvCxnSpPr>
            <a:cxnSpLocks/>
            <a:stCxn id="12" idx="1"/>
            <a:endCxn id="10" idx="6"/>
          </p:cNvCxnSpPr>
          <p:nvPr/>
        </p:nvCxnSpPr>
        <p:spPr bwMode="auto">
          <a:xfrm flipH="1">
            <a:off x="7127177" y="3136168"/>
            <a:ext cx="934665" cy="5164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21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05C8A-74DE-E96B-7186-9CDFBB877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EC11C-57A1-ACEC-B4F5-7526E70D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3" y="2276872"/>
            <a:ext cx="7079101" cy="2088232"/>
          </a:xfrm>
        </p:spPr>
        <p:txBody>
          <a:bodyPr/>
          <a:lstStyle/>
          <a:p>
            <a:r>
              <a:rPr lang="fr-FR" dirty="0"/>
              <a:t>Compléter le compte-rendu financier</a:t>
            </a:r>
            <a:r>
              <a:rPr lang="fr-FR" sz="1400" dirty="0">
                <a:solidFill>
                  <a:srgbClr val="01195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78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79537-B71D-6E3D-9649-0C06CF146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olice, logiciel, capture d’écran&#10;&#10;Le contenu généré par l’IA peut être incorrect.">
            <a:extLst>
              <a:ext uri="{FF2B5EF4-FFF2-40B4-BE49-F238E27FC236}">
                <a16:creationId xmlns:a16="http://schemas.microsoft.com/office/drawing/2014/main" id="{D9747B64-84BA-6641-99D8-172701765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" y="1299954"/>
            <a:ext cx="7186684" cy="27363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01D00C-48FB-7279-1AA3-93B81E14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des informations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B99187-416F-D714-C7FC-38BABB21F929}"/>
              </a:ext>
            </a:extLst>
          </p:cNvPr>
          <p:cNvSpPr/>
          <p:nvPr/>
        </p:nvSpPr>
        <p:spPr bwMode="auto">
          <a:xfrm>
            <a:off x="6796738" y="3289052"/>
            <a:ext cx="320777" cy="32275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C084EE6-087C-2756-F21F-7E8773823CC2}"/>
              </a:ext>
            </a:extLst>
          </p:cNvPr>
          <p:cNvSpPr txBox="1"/>
          <p:nvPr/>
        </p:nvSpPr>
        <p:spPr bwMode="auto">
          <a:xfrm>
            <a:off x="8631662" y="1909574"/>
            <a:ext cx="322782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Il faut cliquer sur ce logo pour commencer la saisie du CRF </a:t>
            </a:r>
            <a:r>
              <a:rPr lang="fr-FR" sz="2100" b="1" dirty="0">
                <a:solidFill>
                  <a:srgbClr val="061F5D"/>
                </a:solidFill>
              </a:rPr>
              <a:t>de l’action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5A0C76F-FA1A-8487-7454-CB840298964D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>
            <a:off x="7233067" y="2440489"/>
            <a:ext cx="1398595" cy="10066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 19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0D027570-3F26-DE9A-E973-0014B4233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959" y="3624622"/>
            <a:ext cx="3323247" cy="41166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7D8B4D3-8D0F-2666-E6D8-9CBBFAD99FF4}"/>
              </a:ext>
            </a:extLst>
          </p:cNvPr>
          <p:cNvSpPr txBox="1"/>
          <p:nvPr/>
        </p:nvSpPr>
        <p:spPr bwMode="auto">
          <a:xfrm>
            <a:off x="7657866" y="4100388"/>
            <a:ext cx="426981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Sélectionnez « oui » si le projet a bien été réalisé. Si vous n’avez pas réalisé l’action, sélectionnez « non », vous n’avez rien à renseigner et vous pouvez passer à l’étape suivante.</a:t>
            </a:r>
            <a:endParaRPr lang="fr-FR" sz="2100" b="1" dirty="0">
              <a:solidFill>
                <a:srgbClr val="061F5D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9405DA5-45C7-06D9-648A-583B2CA4FD05}"/>
              </a:ext>
            </a:extLst>
          </p:cNvPr>
          <p:cNvSpPr txBox="1"/>
          <p:nvPr/>
        </p:nvSpPr>
        <p:spPr bwMode="auto">
          <a:xfrm>
            <a:off x="1535089" y="4703966"/>
            <a:ext cx="408185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Si l’action n’a pas été réalisée, l’ANS reviendra vers vous pour demander le remboursement de l’aide attribuée, indiquée dans la colonne « montant accordé ».</a:t>
            </a:r>
          </a:p>
        </p:txBody>
      </p:sp>
      <p:pic>
        <p:nvPicPr>
          <p:cNvPr id="28" name="Graphique 27" descr="Avertissement avec un remplissage uni">
            <a:extLst>
              <a:ext uri="{FF2B5EF4-FFF2-40B4-BE49-F238E27FC236}">
                <a16:creationId xmlns:a16="http://schemas.microsoft.com/office/drawing/2014/main" id="{FA8E80DB-C1A2-D2E2-38E1-4440E500A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921" y="5269062"/>
            <a:ext cx="577968" cy="577968"/>
          </a:xfrm>
          <a:prstGeom prst="rect">
            <a:avLst/>
          </a:prstGeom>
        </p:spPr>
      </p:pic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12F312B-2ED5-8AE9-CDCD-0404AA0805F3}"/>
              </a:ext>
            </a:extLst>
          </p:cNvPr>
          <p:cNvCxnSpPr>
            <a:cxnSpLocks/>
            <a:stCxn id="26" idx="0"/>
          </p:cNvCxnSpPr>
          <p:nvPr/>
        </p:nvCxnSpPr>
        <p:spPr bwMode="auto">
          <a:xfrm flipV="1">
            <a:off x="3576015" y="3429000"/>
            <a:ext cx="447345" cy="12749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71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8FAF0-A974-66D1-994A-8B6F05C6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77549-D63A-6523-72F4-992EFF07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des informations</a:t>
            </a:r>
          </a:p>
        </p:txBody>
      </p:sp>
      <p:pic>
        <p:nvPicPr>
          <p:cNvPr id="5" name="Image 4" descr="Une image contenant text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6FCAAF1-1A5D-B6BF-BE47-3DAA6F0A9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264" y="1196752"/>
            <a:ext cx="6358272" cy="2160890"/>
          </a:xfrm>
          <a:prstGeom prst="rect">
            <a:avLst/>
          </a:prstGeom>
        </p:spPr>
      </p:pic>
      <p:pic>
        <p:nvPicPr>
          <p:cNvPr id="7" name="Image 6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B6F80357-E9E8-3E91-1A23-34F96F831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264" y="3429000"/>
            <a:ext cx="6358272" cy="33464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9C0EF6-1DCE-C366-FD8E-25306AC5717D}"/>
              </a:ext>
            </a:extLst>
          </p:cNvPr>
          <p:cNvSpPr/>
          <p:nvPr/>
        </p:nvSpPr>
        <p:spPr bwMode="auto">
          <a:xfrm>
            <a:off x="3205480" y="2432050"/>
            <a:ext cx="5968056" cy="5755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C56639-0727-CD95-B382-AFB1FA018527}"/>
              </a:ext>
            </a:extLst>
          </p:cNvPr>
          <p:cNvSpPr/>
          <p:nvPr/>
        </p:nvSpPr>
        <p:spPr bwMode="auto">
          <a:xfrm>
            <a:off x="6588760" y="4049142"/>
            <a:ext cx="2584776" cy="164385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91BCC5-FDF4-97FA-2565-68C32EADA512}"/>
              </a:ext>
            </a:extLst>
          </p:cNvPr>
          <p:cNvSpPr/>
          <p:nvPr/>
        </p:nvSpPr>
        <p:spPr bwMode="auto">
          <a:xfrm>
            <a:off x="3422650" y="5861050"/>
            <a:ext cx="5750886" cy="5755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8027FE8-37FB-4693-22DF-129B8FFF3C8F}"/>
              </a:ext>
            </a:extLst>
          </p:cNvPr>
          <p:cNvSpPr/>
          <p:nvPr/>
        </p:nvSpPr>
        <p:spPr bwMode="auto">
          <a:xfrm>
            <a:off x="5591124" y="3051592"/>
            <a:ext cx="750939" cy="30605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E5307EC-7084-6698-499E-ED1B0BEC8379}"/>
              </a:ext>
            </a:extLst>
          </p:cNvPr>
          <p:cNvSpPr/>
          <p:nvPr/>
        </p:nvSpPr>
        <p:spPr bwMode="auto">
          <a:xfrm>
            <a:off x="5618930" y="6485814"/>
            <a:ext cx="750939" cy="30605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88F5641-0AFA-504D-2779-BEF04740015E}"/>
              </a:ext>
            </a:extLst>
          </p:cNvPr>
          <p:cNvCxnSpPr>
            <a:cxnSpLocks/>
          </p:cNvCxnSpPr>
          <p:nvPr/>
        </p:nvCxnSpPr>
        <p:spPr bwMode="auto">
          <a:xfrm flipV="1">
            <a:off x="2603753" y="2647950"/>
            <a:ext cx="560928" cy="12024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D2835F2-148E-9030-386D-470BEEB5DE42}"/>
              </a:ext>
            </a:extLst>
          </p:cNvPr>
          <p:cNvCxnSpPr>
            <a:cxnSpLocks/>
          </p:cNvCxnSpPr>
          <p:nvPr/>
        </p:nvCxnSpPr>
        <p:spPr bwMode="auto">
          <a:xfrm>
            <a:off x="2603753" y="4135120"/>
            <a:ext cx="720960" cy="20137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79B86E32-C604-EA19-9E63-6236A1D6BEAC}"/>
              </a:ext>
            </a:extLst>
          </p:cNvPr>
          <p:cNvSpPr txBox="1"/>
          <p:nvPr/>
        </p:nvSpPr>
        <p:spPr bwMode="auto">
          <a:xfrm>
            <a:off x="0" y="2584450"/>
            <a:ext cx="256969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Complétez la mise en œuvre de l’action ainsi que le commentaire lié au public bénéficiaire en veillant a bien </a:t>
            </a:r>
            <a:r>
              <a:rPr lang="fr-FR" sz="2100" b="1" dirty="0">
                <a:solidFill>
                  <a:srgbClr val="061F5D"/>
                </a:solidFill>
              </a:rPr>
              <a:t>enregistrer</a:t>
            </a:r>
            <a:r>
              <a:rPr lang="fr-FR" sz="2100" dirty="0">
                <a:solidFill>
                  <a:srgbClr val="061F5D"/>
                </a:solidFill>
              </a:rPr>
              <a:t> à chaque étape</a:t>
            </a:r>
            <a:endParaRPr lang="fr-FR" sz="2100" b="1" dirty="0">
              <a:solidFill>
                <a:srgbClr val="061F5D"/>
              </a:solidFill>
            </a:endParaRP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8B86C38-A4E4-EF6B-0669-FC94281F4DA2}"/>
              </a:ext>
            </a:extLst>
          </p:cNvPr>
          <p:cNvCxnSpPr>
            <a:cxnSpLocks/>
            <a:stCxn id="40" idx="1"/>
          </p:cNvCxnSpPr>
          <p:nvPr/>
        </p:nvCxnSpPr>
        <p:spPr bwMode="auto">
          <a:xfrm flipH="1">
            <a:off x="7881148" y="3429000"/>
            <a:ext cx="1414153" cy="5487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ADA2BE60-90D7-305A-9299-D9F1C6B705D6}"/>
              </a:ext>
            </a:extLst>
          </p:cNvPr>
          <p:cNvSpPr txBox="1"/>
          <p:nvPr/>
        </p:nvSpPr>
        <p:spPr bwMode="auto">
          <a:xfrm>
            <a:off x="9295301" y="1282258"/>
            <a:ext cx="2834639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Par défaut, les valeurs prévues initialement lors de la demande de subvention, s’affichent dans les champs des </a:t>
            </a:r>
            <a:r>
              <a:rPr lang="fr-FR" sz="2100" b="1" dirty="0">
                <a:solidFill>
                  <a:srgbClr val="061F5D"/>
                </a:solidFill>
              </a:rPr>
              <a:t>valeurs réalisées</a:t>
            </a:r>
            <a:r>
              <a:rPr lang="fr-FR" sz="2100" dirty="0">
                <a:solidFill>
                  <a:srgbClr val="061F5D"/>
                </a:solidFill>
              </a:rPr>
              <a:t>. Si ces valeurs ne correspondent pas, vous devez les modifier pour que le compte-rendu de l’action soit conforme à sa réalisation</a:t>
            </a:r>
            <a:endParaRPr lang="fr-FR" sz="2100" b="1" dirty="0">
              <a:solidFill>
                <a:srgbClr val="061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8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037AD-8448-6663-57EE-4C79DB597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90DFB-0D03-6089-5790-7F83310C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des informations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53A8A22-4255-DE88-6D7F-B93BC8019B82}"/>
              </a:ext>
            </a:extLst>
          </p:cNvPr>
          <p:cNvSpPr txBox="1"/>
          <p:nvPr/>
        </p:nvSpPr>
        <p:spPr bwMode="auto">
          <a:xfrm>
            <a:off x="-122856" y="2794932"/>
            <a:ext cx="256969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Complétez les commentaires sur le territoire réalisé ainsi que sur la réalisation des objectifs en veillant a bien </a:t>
            </a:r>
            <a:r>
              <a:rPr lang="fr-FR" sz="2100" b="1" dirty="0">
                <a:solidFill>
                  <a:srgbClr val="061F5D"/>
                </a:solidFill>
              </a:rPr>
              <a:t>enregistrer</a:t>
            </a:r>
            <a:r>
              <a:rPr lang="fr-FR" sz="2100" dirty="0">
                <a:solidFill>
                  <a:srgbClr val="061F5D"/>
                </a:solidFill>
              </a:rPr>
              <a:t> à chaque étape</a:t>
            </a:r>
            <a:endParaRPr lang="fr-FR" sz="2100" b="1" dirty="0">
              <a:solidFill>
                <a:srgbClr val="061F5D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F726F4E-C973-6FD0-64FC-5245CF5F50DA}"/>
              </a:ext>
            </a:extLst>
          </p:cNvPr>
          <p:cNvSpPr txBox="1"/>
          <p:nvPr/>
        </p:nvSpPr>
        <p:spPr bwMode="auto">
          <a:xfrm>
            <a:off x="9239251" y="329758"/>
            <a:ext cx="28194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buSzTx/>
            </a:pPr>
            <a:r>
              <a:rPr lang="fr-FR" sz="2100" dirty="0">
                <a:solidFill>
                  <a:srgbClr val="061F5D"/>
                </a:solidFill>
              </a:rPr>
              <a:t>Ici, remplissez les dates ainsi que le type de territoire. Attention, les actions subventionnées dans le cadre de la </a:t>
            </a:r>
            <a:r>
              <a:rPr lang="fr-FR" sz="2100" b="1" dirty="0">
                <a:solidFill>
                  <a:srgbClr val="061F5D"/>
                </a:solidFill>
              </a:rPr>
              <a:t>campagne 2025</a:t>
            </a:r>
            <a:r>
              <a:rPr lang="fr-FR" sz="2100" dirty="0">
                <a:solidFill>
                  <a:srgbClr val="061F5D"/>
                </a:solidFill>
              </a:rPr>
              <a:t> doivent avoir </a:t>
            </a:r>
            <a:r>
              <a:rPr lang="fr-FR" sz="2100" b="1" dirty="0">
                <a:solidFill>
                  <a:srgbClr val="061F5D"/>
                </a:solidFill>
              </a:rPr>
              <a:t>commencé en 2025. </a:t>
            </a:r>
          </a:p>
        </p:txBody>
      </p:sp>
      <p:pic>
        <p:nvPicPr>
          <p:cNvPr id="4" name="Image 3" descr="Une image contenant texte, logiciel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05CDA6E-0A96-84EB-014B-49BB47889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410" y="1227922"/>
            <a:ext cx="6336470" cy="2784555"/>
          </a:xfrm>
          <a:prstGeom prst="rect">
            <a:avLst/>
          </a:prstGeom>
        </p:spPr>
      </p:pic>
      <p:pic>
        <p:nvPicPr>
          <p:cNvPr id="5" name="Image 4" descr="Une image contenant texte, Police, Page web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D061949-C0C9-BFE7-E7AF-50CCA6826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122" y="4053358"/>
            <a:ext cx="6340758" cy="26056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8C160D-DE64-958F-FA3C-07B9C792FBAE}"/>
              </a:ext>
            </a:extLst>
          </p:cNvPr>
          <p:cNvSpPr/>
          <p:nvPr/>
        </p:nvSpPr>
        <p:spPr bwMode="auto">
          <a:xfrm>
            <a:off x="6526104" y="1798271"/>
            <a:ext cx="2584776" cy="102620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3FCB3-9823-8EF0-7A14-C5CA393618DB}"/>
              </a:ext>
            </a:extLst>
          </p:cNvPr>
          <p:cNvSpPr/>
          <p:nvPr/>
        </p:nvSpPr>
        <p:spPr bwMode="auto">
          <a:xfrm>
            <a:off x="3037840" y="5054530"/>
            <a:ext cx="6037759" cy="5755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07CAB6-8174-1A35-5353-FC11C2EAEAFA}"/>
              </a:ext>
            </a:extLst>
          </p:cNvPr>
          <p:cNvSpPr/>
          <p:nvPr/>
        </p:nvSpPr>
        <p:spPr bwMode="auto">
          <a:xfrm>
            <a:off x="2952750" y="3080417"/>
            <a:ext cx="6122849" cy="5755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3616237-A179-3797-F677-76A7A77F0A85}"/>
              </a:ext>
            </a:extLst>
          </p:cNvPr>
          <p:cNvCxnSpPr>
            <a:cxnSpLocks/>
          </p:cNvCxnSpPr>
          <p:nvPr/>
        </p:nvCxnSpPr>
        <p:spPr bwMode="auto">
          <a:xfrm flipH="1">
            <a:off x="8191500" y="885825"/>
            <a:ext cx="919380" cy="7732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AFB2F50-AD1B-195A-5E46-772300924F14}"/>
              </a:ext>
            </a:extLst>
          </p:cNvPr>
          <p:cNvCxnSpPr>
            <a:cxnSpLocks/>
          </p:cNvCxnSpPr>
          <p:nvPr/>
        </p:nvCxnSpPr>
        <p:spPr bwMode="auto">
          <a:xfrm>
            <a:off x="2552809" y="4364994"/>
            <a:ext cx="609491" cy="5499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97233A5-428D-704D-09C2-EF8F574CFE85}"/>
              </a:ext>
            </a:extLst>
          </p:cNvPr>
          <p:cNvCxnSpPr>
            <a:cxnSpLocks/>
          </p:cNvCxnSpPr>
          <p:nvPr/>
        </p:nvCxnSpPr>
        <p:spPr bwMode="auto">
          <a:xfrm flipV="1">
            <a:off x="2552809" y="3719555"/>
            <a:ext cx="609491" cy="3005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E95FECBC-AFB8-28C0-5A3F-11DBFEE9B149}"/>
              </a:ext>
            </a:extLst>
          </p:cNvPr>
          <p:cNvSpPr/>
          <p:nvPr/>
        </p:nvSpPr>
        <p:spPr bwMode="auto">
          <a:xfrm>
            <a:off x="5522169" y="3719555"/>
            <a:ext cx="750939" cy="30056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9172054-A4F1-3F5F-4881-20F9AAC628CA}"/>
              </a:ext>
            </a:extLst>
          </p:cNvPr>
          <p:cNvSpPr/>
          <p:nvPr/>
        </p:nvSpPr>
        <p:spPr bwMode="auto">
          <a:xfrm>
            <a:off x="5565031" y="6366280"/>
            <a:ext cx="750939" cy="30605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19100" marR="0" indent="-419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25283"/>
      </p:ext>
    </p:extLst>
  </p:cSld>
  <p:clrMapOvr>
    <a:masterClrMapping/>
  </p:clrMapOvr>
</p:sld>
</file>

<file path=ppt/theme/theme1.xml><?xml version="1.0" encoding="utf-8"?>
<a:theme xmlns:a="http://schemas.openxmlformats.org/drawingml/2006/main" name="1_Présentation_FFVoile_2014">
  <a:themeElements>
    <a:clrScheme name="Personnalisé 1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C00000"/>
      </a:hlink>
      <a:folHlink>
        <a:srgbClr val="7030A0"/>
      </a:folHlink>
    </a:clrScheme>
    <a:fontScheme name="Bande vertical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eaLnBrk="0" hangingPunct="0">
          <a:lnSpc>
            <a:spcPct val="40000"/>
          </a:lnSpc>
          <a:spcBef>
            <a:spcPct val="50000"/>
          </a:spcBef>
          <a:buSzTx/>
          <a:defRPr sz="2500" b="1" dirty="0" smtClean="0">
            <a:solidFill>
              <a:srgbClr val="061F5D"/>
            </a:solidFill>
          </a:defRPr>
        </a:defPPr>
      </a:lstStyle>
    </a:txDef>
  </a:objectDefaults>
  <a:extraClrSchemeLst>
    <a:extraClrScheme>
      <a:clrScheme name="Bande vertical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nde vertical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veloppement_16-9.pptx" id="{DF8FE317-7709-4F94-8F8A-850493264CBC}" vid="{F6F9D947-EA82-49CE-BED2-9FD4C7BBB533}"/>
    </a:ext>
  </a:extLst>
</a:theme>
</file>

<file path=ppt/theme/theme2.xml><?xml version="1.0" encoding="utf-8"?>
<a:theme xmlns:a="http://schemas.openxmlformats.org/drawingml/2006/main" name="3_Présentation_FFVoile_2014">
  <a:themeElements>
    <a:clrScheme name="Personnalisé 1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C00000"/>
      </a:hlink>
      <a:folHlink>
        <a:srgbClr val="7030A0"/>
      </a:folHlink>
    </a:clrScheme>
    <a:fontScheme name="Bande vertical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19100" marR="0" indent="-4191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eaLnBrk="0" hangingPunct="0">
          <a:lnSpc>
            <a:spcPct val="40000"/>
          </a:lnSpc>
          <a:spcBef>
            <a:spcPct val="50000"/>
          </a:spcBef>
          <a:buSzTx/>
          <a:defRPr sz="2500" b="1" dirty="0" smtClean="0">
            <a:solidFill>
              <a:srgbClr val="061F5D"/>
            </a:solidFill>
          </a:defRPr>
        </a:defPPr>
      </a:lstStyle>
    </a:txDef>
  </a:objectDefaults>
  <a:extraClrSchemeLst>
    <a:extraClrScheme>
      <a:clrScheme name="Bande vertical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nde vertical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de vertical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2" id="{1135AACC-4414-40BC-BB08-F85D8159AAD8}" vid="{DD5D14D5-5199-4BDB-A679-F3FE357B0EC5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260198BA08B468B7C83B5DC3CEB10" ma:contentTypeVersion="0" ma:contentTypeDescription="Crée un document." ma:contentTypeScope="" ma:versionID="6653eb9a1b8d18dc4818333c71296da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ce84fa1f436af390eecfd4cf44836d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968023-285F-4DAC-B261-5A9B2263D9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E26E87-0013-460D-B41A-E3F3F4952B0E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9D775A-8CB3-46A9-9C42-5AB51911870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Presentation_FFVoile_16-9</Template>
  <TotalTime>1345</TotalTime>
  <Words>870</Words>
  <Application>Microsoft Office PowerPoint</Application>
  <PresentationFormat>Grand écran</PresentationFormat>
  <Paragraphs>71</Paragraphs>
  <Slides>18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American Typewriter Condensed</vt:lpstr>
      <vt:lpstr>Arial</vt:lpstr>
      <vt:lpstr>Bree Rg</vt:lpstr>
      <vt:lpstr>Times New Roman</vt:lpstr>
      <vt:lpstr>Wingdings</vt:lpstr>
      <vt:lpstr>1_Présentation_FFVoile_2014</vt:lpstr>
      <vt:lpstr>3_Présentation_FFVoile_2014</vt:lpstr>
      <vt:lpstr>Webinaire PSF comptes-rendus financiers 2025</vt:lpstr>
      <vt:lpstr>Accéder au compte-rendu financier </vt:lpstr>
      <vt:lpstr>Accéder au compte-rendu financier</vt:lpstr>
      <vt:lpstr>Accéder au compte-rendu financier</vt:lpstr>
      <vt:lpstr>Accéder au compte-rendu financier</vt:lpstr>
      <vt:lpstr>Compléter le compte-rendu financier </vt:lpstr>
      <vt:lpstr>Saisie des informations</vt:lpstr>
      <vt:lpstr>Saisie des informations</vt:lpstr>
      <vt:lpstr>Saisie des informations</vt:lpstr>
      <vt:lpstr>Saisie des informations</vt:lpstr>
      <vt:lpstr>Saisie des informations</vt:lpstr>
      <vt:lpstr>Saisie des informations</vt:lpstr>
      <vt:lpstr>Pièces justificatives</vt:lpstr>
      <vt:lpstr>Attestation et transmission</vt:lpstr>
      <vt:lpstr>Suivre les démarches</vt:lpstr>
      <vt:lpstr>Suivre les démarches</vt:lpstr>
      <vt:lpstr>Rappel des points de vigilance</vt:lpstr>
      <vt:lpstr>Merci pour votre 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CLERMONT</dc:creator>
  <cp:keywords>FFVoile</cp:keywords>
  <cp:lastModifiedBy>Chloé HARTMANN</cp:lastModifiedBy>
  <cp:revision>41</cp:revision>
  <cp:lastPrinted>2013-02-08T08:19:36Z</cp:lastPrinted>
  <dcterms:created xsi:type="dcterms:W3CDTF">2018-07-02T08:38:10Z</dcterms:created>
  <dcterms:modified xsi:type="dcterms:W3CDTF">2026-01-23T09:52:14Z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0x0101001DD260198BA08B468B7C83B5DC3CEB10</vt:lpwstr>
  </property>
</Properties>
</file>